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embeddedFontLst>
    <p:embeddedFont>
      <p:font typeface="Public Sans Thin"/>
      <p:regular r:id="rId13"/>
      <p:bold r:id="rId14"/>
      <p:italic r:id="rId15"/>
      <p:boldItalic r:id="rId16"/>
    </p:embeddedFont>
    <p:embeddedFont>
      <p:font typeface="Public Sans"/>
      <p:regular r:id="rId17"/>
      <p:bold r:id="rId18"/>
      <p:italic r:id="rId19"/>
      <p:boldItalic r:id="rId20"/>
    </p:embeddedFont>
    <p:embeddedFont>
      <p:font typeface="Public Sans Black"/>
      <p:bold r:id="rId21"/>
      <p:boldItalic r:id="rId22"/>
    </p:embeddedFont>
    <p:embeddedFont>
      <p:font typeface="Public Sans SemiBold"/>
      <p:regular r:id="rId23"/>
      <p:bold r:id="rId24"/>
      <p:italic r:id="rId25"/>
      <p:boldItalic r:id="rId26"/>
    </p:embeddedFont>
    <p:embeddedFont>
      <p:font typeface="Public Sans Light"/>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boldItalic.fntdata"/><Relationship Id="rId22" Type="http://schemas.openxmlformats.org/officeDocument/2006/relationships/font" Target="fonts/PublicSansBlack-boldItalic.fntdata"/><Relationship Id="rId21" Type="http://schemas.openxmlformats.org/officeDocument/2006/relationships/font" Target="fonts/PublicSansBlack-bold.fntdata"/><Relationship Id="rId24" Type="http://schemas.openxmlformats.org/officeDocument/2006/relationships/font" Target="fonts/PublicSansSemiBold-bold.fntdata"/><Relationship Id="rId23" Type="http://schemas.openxmlformats.org/officeDocument/2006/relationships/font" Target="fonts/PublicSansSemiBold-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SemiBold-boldItalic.fntdata"/><Relationship Id="rId25" Type="http://schemas.openxmlformats.org/officeDocument/2006/relationships/font" Target="fonts/PublicSansSemiBold-italic.fntdata"/><Relationship Id="rId28" Type="http://schemas.openxmlformats.org/officeDocument/2006/relationships/font" Target="fonts/PublicSansLight-bold.fntdata"/><Relationship Id="rId27" Type="http://schemas.openxmlformats.org/officeDocument/2006/relationships/font" Target="fonts/PublicSansLigh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Light-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PublicSansLight-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PublicSansThin-regular.fntdata"/><Relationship Id="rId12" Type="http://schemas.openxmlformats.org/officeDocument/2006/relationships/slide" Target="slides/slide8.xml"/><Relationship Id="rId15" Type="http://schemas.openxmlformats.org/officeDocument/2006/relationships/font" Target="fonts/PublicSansThin-italic.fntdata"/><Relationship Id="rId14" Type="http://schemas.openxmlformats.org/officeDocument/2006/relationships/font" Target="fonts/PublicSansThin-bold.fntdata"/><Relationship Id="rId17" Type="http://schemas.openxmlformats.org/officeDocument/2006/relationships/font" Target="fonts/PublicSans-regular.fntdata"/><Relationship Id="rId16" Type="http://schemas.openxmlformats.org/officeDocument/2006/relationships/font" Target="fonts/PublicSansThin-boldItalic.fntdata"/><Relationship Id="rId19" Type="http://schemas.openxmlformats.org/officeDocument/2006/relationships/font" Target="fonts/PublicSans-italic.fntdata"/><Relationship Id="rId18" Type="http://schemas.openxmlformats.org/officeDocument/2006/relationships/font" Target="fonts/Public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53176f95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53176f95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420ca7c6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3420ca7c6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4abe1dafd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4abe1dafd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2.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growthigo.com/product-category/corporate-gifts-for-clien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growthigo.com/product-category/corporate-gifts-for-clien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hyperlink" Target="https://growthigo.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1163800" y="1321200"/>
            <a:ext cx="6933900" cy="2210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300"/>
              </a:spcAft>
              <a:buNone/>
            </a:pPr>
            <a:r>
              <a:rPr b="0" lang="en" sz="2900">
                <a:solidFill>
                  <a:srgbClr val="000000"/>
                </a:solidFill>
                <a:latin typeface="Public Sans Black"/>
                <a:ea typeface="Public Sans Black"/>
                <a:cs typeface="Public Sans Black"/>
                <a:sym typeface="Public Sans Black"/>
              </a:rPr>
              <a:t>Best Corporate Gifts for Clients: Strengthening Business Partnerships</a:t>
            </a:r>
            <a:endParaRPr b="0" sz="180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4505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b="30081" l="0" r="0" t="28879"/>
          <a:stretch/>
        </p:blipFill>
        <p:spPr>
          <a:xfrm>
            <a:off x="3562938" y="543074"/>
            <a:ext cx="1896025" cy="778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4" name="Google Shape;644;p49"/>
          <p:cNvSpPr txBox="1"/>
          <p:nvPr/>
        </p:nvSpPr>
        <p:spPr>
          <a:xfrm>
            <a:off x="1037650" y="1119500"/>
            <a:ext cx="7186200" cy="3297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The current business environment demands that businesses put maximum importance on developing enduring client relationships. Corporate gifts represent an efficient approach to develop professional relationships between businesses. The right corporate gift choice imparts dignity to appreciation while strengthening trust bonds between brands and their customers. Companies that select appropriate corporate gifts to give clients create enduring impressions extending beyond traditional business correspondence.</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To choose effective client corporate gifts one should find the right combination between usefulness and personalization while maintaining brand references. Professional corporate gifting companies provide businesses with their expertise to create appropriate gift experiences that suit their needs.</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700">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1" name="Google Shape;651;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2" name="Google Shape;652;p50"/>
          <p:cNvSpPr txBox="1"/>
          <p:nvPr/>
        </p:nvSpPr>
        <p:spPr>
          <a:xfrm>
            <a:off x="931800" y="1855700"/>
            <a:ext cx="7280400" cy="173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Premium corporate gifts</a:t>
            </a:r>
            <a:r>
              <a:rPr lang="en" sz="1300">
                <a:latin typeface="Public Sans Light"/>
                <a:ea typeface="Public Sans Light"/>
                <a:cs typeface="Public Sans Light"/>
                <a:sym typeface="Public Sans Light"/>
              </a:rPr>
              <a:t> enable companies to demonstrate superior value to their essential customers along with established business relationships. Corporate gift options range from nice leather books to executive writing pens as well as luxury watches with gourmet food hampers and high-end technological devices. The selection of exclusive business presents demonstrates both business quality standards and shows your appreciation toward your recipients.</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Premium corporate gifting companies in India combine decorative with practical considerations through their corporate gift box selections and corporate hampers which suit high-grade client present giving.</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600">
              <a:latin typeface="Public Sans Light"/>
              <a:ea typeface="Public Sans Light"/>
              <a:cs typeface="Public Sans Light"/>
              <a:sym typeface="Public Sans Light"/>
            </a:endParaRPr>
          </a:p>
        </p:txBody>
      </p:sp>
      <p:sp>
        <p:nvSpPr>
          <p:cNvPr id="653" name="Google Shape;653;p50"/>
          <p:cNvSpPr txBox="1"/>
          <p:nvPr/>
        </p:nvSpPr>
        <p:spPr>
          <a:xfrm>
            <a:off x="937650" y="1024350"/>
            <a:ext cx="7146600" cy="662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0"/>
              </a:spcAft>
              <a:buNone/>
            </a:pPr>
            <a:r>
              <a:rPr lang="en" sz="2000">
                <a:latin typeface="Public Sans Black"/>
                <a:ea typeface="Public Sans Black"/>
                <a:cs typeface="Public Sans Black"/>
                <a:sym typeface="Public Sans Black"/>
              </a:rPr>
              <a:t>Premium and Luxury Corporate Gifts for Key Clients</a:t>
            </a:r>
            <a:endParaRPr sz="3000">
              <a:latin typeface="Public Sans Black"/>
              <a:ea typeface="Public Sans Black"/>
              <a:cs typeface="Public Sans Black"/>
              <a:sym typeface="Public Sans Black"/>
            </a:endParaRPr>
          </a:p>
          <a:p>
            <a:pPr indent="0" lvl="0" marL="0" rtl="0" algn="ctr">
              <a:spcBef>
                <a:spcPts val="400"/>
              </a:spcBef>
              <a:spcAft>
                <a:spcPts val="0"/>
              </a:spcAft>
              <a:buNone/>
            </a:pPr>
            <a:r>
              <a:t/>
            </a:r>
            <a:endParaRPr sz="2500">
              <a:solidFill>
                <a:schemeClr val="lt1"/>
              </a:solidFill>
              <a:latin typeface="Public Sans Black"/>
              <a:ea typeface="Public Sans Black"/>
              <a:cs typeface="Public Sans Black"/>
              <a:sym typeface="Public Sans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0" name="Google Shape;660;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1" name="Google Shape;661;p51"/>
          <p:cNvSpPr txBox="1"/>
          <p:nvPr/>
        </p:nvSpPr>
        <p:spPr>
          <a:xfrm>
            <a:off x="775950" y="1838350"/>
            <a:ext cx="7470000" cy="2356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Your target audience resists anything more powerfully than personalized gifts. Custom corporate gifts demonstrate detailed care because they include personalized monogrammed accessories and engraved presents and branded clothing. Professional </a:t>
            </a:r>
            <a:r>
              <a:rPr lang="en" sz="13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suppliers</a:t>
            </a:r>
            <a:r>
              <a:rPr lang="en" sz="1300">
                <a:latin typeface="Public Sans Light"/>
                <a:ea typeface="Public Sans Light"/>
                <a:cs typeface="Public Sans Light"/>
                <a:sym typeface="Public Sans Light"/>
              </a:rPr>
              <a:t> assist businesses to develop branded merchandise that matches brand identity requirements alongside personalized client-specific product selection.</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The use of Indian corporate gift vendors ensures gifts match local cultural standards while providing individualized packaging along with on-time delivery events that improve gift reception.</a:t>
            </a:r>
            <a:endParaRPr sz="1600">
              <a:latin typeface="Public Sans Light"/>
              <a:ea typeface="Public Sans Light"/>
              <a:cs typeface="Public Sans Light"/>
              <a:sym typeface="Public Sans Light"/>
            </a:endParaRPr>
          </a:p>
        </p:txBody>
      </p:sp>
      <p:sp>
        <p:nvSpPr>
          <p:cNvPr id="662" name="Google Shape;662;p51"/>
          <p:cNvSpPr txBox="1"/>
          <p:nvPr/>
        </p:nvSpPr>
        <p:spPr>
          <a:xfrm>
            <a:off x="859725" y="800800"/>
            <a:ext cx="7146600" cy="662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400"/>
              </a:spcBef>
              <a:spcAft>
                <a:spcPts val="400"/>
              </a:spcAft>
              <a:buNone/>
            </a:pPr>
            <a:r>
              <a:rPr lang="en" sz="2000">
                <a:latin typeface="Public Sans Black"/>
                <a:ea typeface="Public Sans Black"/>
                <a:cs typeface="Public Sans Black"/>
                <a:sym typeface="Public Sans Black"/>
              </a:rPr>
              <a:t>Personalized and Custom Corporate Gifts Build Brand Affinity</a:t>
            </a:r>
            <a:endParaRPr sz="3000">
              <a:latin typeface="Public Sans Black"/>
              <a:ea typeface="Public Sans Black"/>
              <a:cs typeface="Public Sans Black"/>
              <a:sym typeface="Public Sans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8" name="Google Shape;668;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9" name="Google Shape;669;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0" name="Google Shape;670;p52"/>
          <p:cNvSpPr txBox="1"/>
          <p:nvPr/>
        </p:nvSpPr>
        <p:spPr>
          <a:xfrm>
            <a:off x="775950" y="1762150"/>
            <a:ext cx="7470000" cy="2356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A gift does not need to come at an expensive cost to be impressive. Companies searching for business presents under 500 can find products which provide both worth and consideration. Organizations often select corporate gifts from three main categories: environmentally friendly stationery products, customized drinkware, reusable metal vessels, computing devices and indoor flora. These affordable yet impactful items make for ideal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 ideas for customers</a:t>
            </a:r>
            <a:r>
              <a:rPr lang="en" sz="1300">
                <a:latin typeface="Public Sans Light"/>
                <a:ea typeface="Public Sans Light"/>
                <a:cs typeface="Public Sans Light"/>
                <a:sym typeface="Public Sans Light"/>
              </a:rPr>
              <a:t> during festivals, product launches, or appreciation campaigns.</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Quality corporate gifts that fit any budget can be found at a reliable supplier who enables customers to select from a wide range of options that feel high-end despite their low price points.</a:t>
            </a:r>
            <a:endParaRPr sz="1500">
              <a:latin typeface="Public Sans Light"/>
              <a:ea typeface="Public Sans Light"/>
              <a:cs typeface="Public Sans Light"/>
              <a:sym typeface="Public Sans Light"/>
            </a:endParaRPr>
          </a:p>
        </p:txBody>
      </p:sp>
      <p:sp>
        <p:nvSpPr>
          <p:cNvPr id="671" name="Google Shape;671;p52"/>
          <p:cNvSpPr txBox="1"/>
          <p:nvPr/>
        </p:nvSpPr>
        <p:spPr>
          <a:xfrm>
            <a:off x="859725" y="953200"/>
            <a:ext cx="7146600" cy="662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lang="en" sz="1900">
                <a:latin typeface="Public Sans Black"/>
                <a:ea typeface="Public Sans Black"/>
                <a:cs typeface="Public Sans Black"/>
                <a:sym typeface="Public Sans Black"/>
              </a:rPr>
              <a:t>Budget-Friendly and Corporate Gifts Under 500</a:t>
            </a:r>
            <a:endParaRPr sz="2500">
              <a:latin typeface="Public Sans Black"/>
              <a:ea typeface="Public Sans Black"/>
              <a:cs typeface="Public Sans Black"/>
              <a:sym typeface="Public Sans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7" name="Google Shape;677;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8" name="Google Shape;678;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9" name="Google Shape;679;p53"/>
          <p:cNvSpPr txBox="1"/>
          <p:nvPr/>
        </p:nvSpPr>
        <p:spPr>
          <a:xfrm>
            <a:off x="938600" y="1636775"/>
            <a:ext cx="7319400" cy="2869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Corporate gift sets with themes work extremely well during festivals as well as annual client appreciation luncheons. Customers receive corporate gift boxes containing premium combinations of sweets with tea alongside candles and essential office products which are properly branded. The complete package of these sets strengthens emotional bonding between your brand and your customers.</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For example, during Diwali or New Year,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 ideas for clients</a:t>
            </a:r>
            <a:r>
              <a:rPr lang="en" sz="1300">
                <a:latin typeface="Public Sans Light"/>
                <a:ea typeface="Public Sans Light"/>
                <a:cs typeface="Public Sans Light"/>
                <a:sym typeface="Public Sans Light"/>
              </a:rPr>
              <a:t> can include traditional sweets and diyas alongside modern gadgets or office accessories—creating a fusion of culture and modernity.</a:t>
            </a:r>
            <a:endParaRPr sz="1700">
              <a:latin typeface="Public Sans Light"/>
              <a:ea typeface="Public Sans Light"/>
              <a:cs typeface="Public Sans Light"/>
              <a:sym typeface="Public Sans Light"/>
            </a:endParaRPr>
          </a:p>
        </p:txBody>
      </p:sp>
      <p:sp>
        <p:nvSpPr>
          <p:cNvPr id="680" name="Google Shape;680;p53"/>
          <p:cNvSpPr txBox="1"/>
          <p:nvPr/>
        </p:nvSpPr>
        <p:spPr>
          <a:xfrm>
            <a:off x="1183500" y="867300"/>
            <a:ext cx="6654900" cy="526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0"/>
              </a:spcAft>
              <a:buNone/>
            </a:pPr>
            <a:r>
              <a:rPr lang="en" sz="1900">
                <a:latin typeface="Public Sans Black"/>
                <a:ea typeface="Public Sans Black"/>
                <a:cs typeface="Public Sans Black"/>
                <a:sym typeface="Public Sans Black"/>
              </a:rPr>
              <a:t>Seasonal and Themed Corporate Gift Sets</a:t>
            </a:r>
            <a:endParaRPr sz="2800">
              <a:latin typeface="Public Sans Black"/>
              <a:ea typeface="Public Sans Black"/>
              <a:cs typeface="Public Sans Black"/>
              <a:sym typeface="Public Sans Black"/>
            </a:endParaRPr>
          </a:p>
          <a:p>
            <a:pPr indent="0" lvl="0" marL="0" rtl="0" algn="ctr">
              <a:spcBef>
                <a:spcPts val="400"/>
              </a:spcBef>
              <a:spcAft>
                <a:spcPts val="0"/>
              </a:spcAft>
              <a:buNone/>
            </a:pPr>
            <a:r>
              <a:t/>
            </a:r>
            <a:endParaRPr sz="1500">
              <a:solidFill>
                <a:schemeClr val="lt1"/>
              </a:solidFill>
              <a:latin typeface="Public Sans Black"/>
              <a:ea typeface="Public Sans Black"/>
              <a:cs typeface="Public Sans Black"/>
              <a:sym typeface="Public Sans Black"/>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6" name="Google Shape;686;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7" name="Google Shape;687;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8" name="Google Shape;688;p54"/>
          <p:cNvSpPr txBox="1"/>
          <p:nvPr/>
        </p:nvSpPr>
        <p:spPr>
          <a:xfrm>
            <a:off x="701700" y="1538050"/>
            <a:ext cx="7476900" cy="2646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Each brand needs distinctive corporate gifts to establish itself amid the vast pool of common commercial offerings. Corporate gift items should include </a:t>
            </a:r>
            <a:r>
              <a:rPr lang="en" sz="1300">
                <a:latin typeface="Public Sans Light"/>
                <a:ea typeface="Public Sans Light"/>
                <a:cs typeface="Public Sans Light"/>
                <a:sym typeface="Public Sans Light"/>
              </a:rPr>
              <a:t>handmade</a:t>
            </a:r>
            <a:r>
              <a:rPr lang="en" sz="1300">
                <a:latin typeface="Public Sans Light"/>
                <a:ea typeface="Public Sans Light"/>
                <a:cs typeface="Public Sans Light"/>
                <a:sym typeface="Public Sans Light"/>
              </a:rPr>
              <a:t> crafts together with sustainable products and customized artwork and locally produced items. Such presents tell meaningful stories that generate more intense emotional bonds between people. Your search for memorable corporate presents can find success through partnerships with innovative firms specialized in business gifts.</a:t>
            </a:r>
            <a:endParaRPr sz="13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300">
                <a:latin typeface="Public Sans Light"/>
                <a:ea typeface="Public Sans Light"/>
                <a:cs typeface="Public Sans Light"/>
                <a:sym typeface="Public Sans Light"/>
              </a:rPr>
              <a:t>The objective of providing corporate gifts stands to develop positive connections and establish confidence between giver and receiver. The corporate gifts India market provides business entities multiple options to use for strengthening their client relationships while promoting their brand identity through meaningful gifting. Selecting optimal corporate presents enables you to express your gratitude by demonstrating your sincere value for ongoing business cooperation.</a:t>
            </a:r>
            <a:endParaRPr sz="1700">
              <a:latin typeface="Public Sans Light"/>
              <a:ea typeface="Public Sans Light"/>
              <a:cs typeface="Public Sans Light"/>
              <a:sym typeface="Public Sans Light"/>
            </a:endParaRPr>
          </a:p>
        </p:txBody>
      </p:sp>
      <p:sp>
        <p:nvSpPr>
          <p:cNvPr id="689" name="Google Shape;689;p54"/>
          <p:cNvSpPr txBox="1"/>
          <p:nvPr>
            <p:ph type="title"/>
          </p:nvPr>
        </p:nvSpPr>
        <p:spPr>
          <a:xfrm>
            <a:off x="569850" y="848938"/>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1800">
                <a:solidFill>
                  <a:srgbClr val="000000"/>
                </a:solidFill>
                <a:latin typeface="Public Sans Black"/>
                <a:ea typeface="Public Sans Black"/>
                <a:cs typeface="Public Sans Black"/>
                <a:sym typeface="Public Sans Black"/>
              </a:rPr>
              <a:t>Unique and Memorable Corporate Gift Items</a:t>
            </a:r>
            <a:endParaRPr b="0" sz="2800">
              <a:solidFill>
                <a:srgbClr val="000000"/>
              </a:solidFill>
              <a:latin typeface="Public Sans Black"/>
              <a:ea typeface="Public Sans Black"/>
              <a:cs typeface="Public Sans Black"/>
              <a:sym typeface="Public Sans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55"/>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695" name="Google Shape;695;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6" name="Google Shape;696;p55"/>
          <p:cNvSpPr txBox="1"/>
          <p:nvPr>
            <p:ph idx="1" type="body"/>
          </p:nvPr>
        </p:nvSpPr>
        <p:spPr>
          <a:xfrm>
            <a:off x="3140575" y="10677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697" name="Google Shape;697;p55"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698" name="Google Shape;698;p55"/>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699" name="Google Shape;699;p55"/>
          <p:cNvSpPr/>
          <p:nvPr/>
        </p:nvSpPr>
        <p:spPr>
          <a:xfrm>
            <a:off x="3216775" y="762988"/>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700" name="Google Shape;700;p55"/>
          <p:cNvSpPr/>
          <p:nvPr/>
        </p:nvSpPr>
        <p:spPr>
          <a:xfrm>
            <a:off x="3216775" y="2084800"/>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701" name="Google Shape;701;p55"/>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702" name="Google Shape;702;p55"/>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03" name="Google Shape;703;p55"/>
          <p:cNvSpPr txBox="1"/>
          <p:nvPr>
            <p:ph idx="1" type="body"/>
          </p:nvPr>
        </p:nvSpPr>
        <p:spPr>
          <a:xfrm>
            <a:off x="3140575" y="2428525"/>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04" name="Google Shape;704;p55"/>
          <p:cNvSpPr/>
          <p:nvPr/>
        </p:nvSpPr>
        <p:spPr>
          <a:xfrm>
            <a:off x="3193825" y="32931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05" name="Google Shape;705;p55"/>
          <p:cNvSpPr txBox="1"/>
          <p:nvPr>
            <p:ph idx="1" type="body"/>
          </p:nvPr>
        </p:nvSpPr>
        <p:spPr>
          <a:xfrm>
            <a:off x="4164775" y="32557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06" name="Google Shape;706;p55"/>
          <p:cNvSpPr/>
          <p:nvPr/>
        </p:nvSpPr>
        <p:spPr>
          <a:xfrm>
            <a:off x="3193825" y="37445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07" name="Google Shape;707;p55"/>
          <p:cNvSpPr txBox="1"/>
          <p:nvPr>
            <p:ph idx="1" type="body"/>
          </p:nvPr>
        </p:nvSpPr>
        <p:spPr>
          <a:xfrm>
            <a:off x="4164775" y="370386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
        <p:nvSpPr>
          <p:cNvPr id="708" name="Google Shape;708;p55"/>
          <p:cNvSpPr/>
          <p:nvPr/>
        </p:nvSpPr>
        <p:spPr>
          <a:xfrm>
            <a:off x="3193825" y="4196000"/>
            <a:ext cx="861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Website</a:t>
            </a:r>
            <a:endParaRPr>
              <a:solidFill>
                <a:schemeClr val="lt1"/>
              </a:solidFill>
              <a:latin typeface="Public Sans SemiBold"/>
              <a:ea typeface="Public Sans SemiBold"/>
              <a:cs typeface="Public Sans SemiBold"/>
              <a:sym typeface="Public Sans SemiBold"/>
            </a:endParaRPr>
          </a:p>
        </p:txBody>
      </p:sp>
      <p:sp>
        <p:nvSpPr>
          <p:cNvPr id="709" name="Google Shape;709;p55"/>
          <p:cNvSpPr txBox="1"/>
          <p:nvPr>
            <p:ph idx="1" type="body"/>
          </p:nvPr>
        </p:nvSpPr>
        <p:spPr>
          <a:xfrm>
            <a:off x="4164775" y="415193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u="sng">
                <a:solidFill>
                  <a:schemeClr val="hlink"/>
                </a:solidFill>
                <a:hlinkClick r:id="rId4"/>
              </a:rPr>
              <a:t>https://growthigo.com/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