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9" r:id="rId4"/>
    <p:sldId id="260" r:id="rId5"/>
    <p:sldId id="261" r:id="rId6"/>
    <p:sldId id="25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8" d="100"/>
          <a:sy n="78" d="100"/>
        </p:scale>
        <p:origin x="83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EA2B2-7E74-D701-385B-593E4E0197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C759276-D381-8857-3628-0342A412ED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0768198-E097-F938-6232-8D278498DE8E}"/>
              </a:ext>
            </a:extLst>
          </p:cNvPr>
          <p:cNvSpPr>
            <a:spLocks noGrp="1"/>
          </p:cNvSpPr>
          <p:nvPr>
            <p:ph type="dt" sz="half" idx="10"/>
          </p:nvPr>
        </p:nvSpPr>
        <p:spPr/>
        <p:txBody>
          <a:bodyPr/>
          <a:lstStyle/>
          <a:p>
            <a:fld id="{98402535-41F4-4B30-96D1-E962A7343D0C}" type="datetimeFigureOut">
              <a:rPr lang="en-IN" smtClean="0"/>
              <a:t>27-02-2025</a:t>
            </a:fld>
            <a:endParaRPr lang="en-IN"/>
          </a:p>
        </p:txBody>
      </p:sp>
      <p:sp>
        <p:nvSpPr>
          <p:cNvPr id="5" name="Footer Placeholder 4">
            <a:extLst>
              <a:ext uri="{FF2B5EF4-FFF2-40B4-BE49-F238E27FC236}">
                <a16:creationId xmlns:a16="http://schemas.microsoft.com/office/drawing/2014/main" id="{A7385465-C384-B02A-F7E9-752FC3AB87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CE7F303-4AF5-C6E2-E68B-3766287C5113}"/>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817706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02ED-504F-19C8-565D-81C0A8469B9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6414CC8-B9FA-E893-9851-1C6196F360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B34810A-BB61-CBD1-1231-9A97E48EFCFE}"/>
              </a:ext>
            </a:extLst>
          </p:cNvPr>
          <p:cNvSpPr>
            <a:spLocks noGrp="1"/>
          </p:cNvSpPr>
          <p:nvPr>
            <p:ph type="dt" sz="half" idx="10"/>
          </p:nvPr>
        </p:nvSpPr>
        <p:spPr/>
        <p:txBody>
          <a:bodyPr/>
          <a:lstStyle/>
          <a:p>
            <a:fld id="{98402535-41F4-4B30-96D1-E962A7343D0C}" type="datetimeFigureOut">
              <a:rPr lang="en-IN" smtClean="0"/>
              <a:t>27-02-2025</a:t>
            </a:fld>
            <a:endParaRPr lang="en-IN"/>
          </a:p>
        </p:txBody>
      </p:sp>
      <p:sp>
        <p:nvSpPr>
          <p:cNvPr id="5" name="Footer Placeholder 4">
            <a:extLst>
              <a:ext uri="{FF2B5EF4-FFF2-40B4-BE49-F238E27FC236}">
                <a16:creationId xmlns:a16="http://schemas.microsoft.com/office/drawing/2014/main" id="{7236A876-F446-F74D-7F1E-2AD1A893387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779458-8153-3F84-6065-953F3794B8A7}"/>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7705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67D3F-C465-4717-6B70-63CA1C9DDF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3259207-BA2F-B8B7-A19C-B175CEDB6F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05202B-62FD-9485-E839-0E8D6518C939}"/>
              </a:ext>
            </a:extLst>
          </p:cNvPr>
          <p:cNvSpPr>
            <a:spLocks noGrp="1"/>
          </p:cNvSpPr>
          <p:nvPr>
            <p:ph type="dt" sz="half" idx="10"/>
          </p:nvPr>
        </p:nvSpPr>
        <p:spPr/>
        <p:txBody>
          <a:bodyPr/>
          <a:lstStyle/>
          <a:p>
            <a:fld id="{98402535-41F4-4B30-96D1-E962A7343D0C}" type="datetimeFigureOut">
              <a:rPr lang="en-IN" smtClean="0"/>
              <a:t>27-02-2025</a:t>
            </a:fld>
            <a:endParaRPr lang="en-IN"/>
          </a:p>
        </p:txBody>
      </p:sp>
      <p:sp>
        <p:nvSpPr>
          <p:cNvPr id="5" name="Footer Placeholder 4">
            <a:extLst>
              <a:ext uri="{FF2B5EF4-FFF2-40B4-BE49-F238E27FC236}">
                <a16:creationId xmlns:a16="http://schemas.microsoft.com/office/drawing/2014/main" id="{29884B89-43B7-CE10-11EC-F1F8BECCA8C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E2402E9-B02B-04A2-1DD5-D4872DFA1892}"/>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701181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5201-515B-DBB0-3A77-7DC6AA3DE04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1724AA-4241-C794-38DE-B4171E100B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13361DC-1F5B-0F33-5AFB-1A489E1D75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3BAA1F5-4FA2-A2A4-0FD4-E54ABC33E807}"/>
              </a:ext>
            </a:extLst>
          </p:cNvPr>
          <p:cNvSpPr>
            <a:spLocks noGrp="1"/>
          </p:cNvSpPr>
          <p:nvPr>
            <p:ph type="dt" sz="half" idx="10"/>
          </p:nvPr>
        </p:nvSpPr>
        <p:spPr/>
        <p:txBody>
          <a:bodyPr/>
          <a:lstStyle/>
          <a:p>
            <a:fld id="{98402535-41F4-4B30-96D1-E962A7343D0C}" type="datetimeFigureOut">
              <a:rPr lang="en-IN" smtClean="0"/>
              <a:t>27-02-2025</a:t>
            </a:fld>
            <a:endParaRPr lang="en-IN"/>
          </a:p>
        </p:txBody>
      </p:sp>
      <p:sp>
        <p:nvSpPr>
          <p:cNvPr id="6" name="Footer Placeholder 5">
            <a:extLst>
              <a:ext uri="{FF2B5EF4-FFF2-40B4-BE49-F238E27FC236}">
                <a16:creationId xmlns:a16="http://schemas.microsoft.com/office/drawing/2014/main" id="{76968E91-C6A4-BD9D-4199-A2E38661455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AA3C3B3-66F8-604D-2C89-0D5DD99631D8}"/>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524044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45DE-17A5-0D77-7A0C-3CED740259A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89833C4-8191-12B9-E73A-CC931E1069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9DD93D-DD58-B3A4-8932-7CEE343B63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9E91A21-314E-CD36-0341-AD6533F6D3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8C9595-A88F-5809-EDB2-8B2560230B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44ED7B9-B305-435B-D584-77943285F024}"/>
              </a:ext>
            </a:extLst>
          </p:cNvPr>
          <p:cNvSpPr>
            <a:spLocks noGrp="1"/>
          </p:cNvSpPr>
          <p:nvPr>
            <p:ph type="dt" sz="half" idx="10"/>
          </p:nvPr>
        </p:nvSpPr>
        <p:spPr/>
        <p:txBody>
          <a:bodyPr/>
          <a:lstStyle/>
          <a:p>
            <a:fld id="{98402535-41F4-4B30-96D1-E962A7343D0C}" type="datetimeFigureOut">
              <a:rPr lang="en-IN" smtClean="0"/>
              <a:t>27-02-2025</a:t>
            </a:fld>
            <a:endParaRPr lang="en-IN"/>
          </a:p>
        </p:txBody>
      </p:sp>
      <p:sp>
        <p:nvSpPr>
          <p:cNvPr id="8" name="Footer Placeholder 7">
            <a:extLst>
              <a:ext uri="{FF2B5EF4-FFF2-40B4-BE49-F238E27FC236}">
                <a16:creationId xmlns:a16="http://schemas.microsoft.com/office/drawing/2014/main" id="{11A435C0-CF55-DCB2-6887-4A0BD0666FA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9548FB1-63A4-F6EA-AB68-68149C058076}"/>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6883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9AC50-0FDA-32CC-4963-9AA87C220A0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3616DCE-68CB-FB3C-B1F4-F3D405F18EFC}"/>
              </a:ext>
            </a:extLst>
          </p:cNvPr>
          <p:cNvSpPr>
            <a:spLocks noGrp="1"/>
          </p:cNvSpPr>
          <p:nvPr>
            <p:ph type="dt" sz="half" idx="10"/>
          </p:nvPr>
        </p:nvSpPr>
        <p:spPr/>
        <p:txBody>
          <a:bodyPr/>
          <a:lstStyle/>
          <a:p>
            <a:fld id="{98402535-41F4-4B30-96D1-E962A7343D0C}" type="datetimeFigureOut">
              <a:rPr lang="en-IN" smtClean="0"/>
              <a:t>27-02-2025</a:t>
            </a:fld>
            <a:endParaRPr lang="en-IN"/>
          </a:p>
        </p:txBody>
      </p:sp>
      <p:sp>
        <p:nvSpPr>
          <p:cNvPr id="4" name="Footer Placeholder 3">
            <a:extLst>
              <a:ext uri="{FF2B5EF4-FFF2-40B4-BE49-F238E27FC236}">
                <a16:creationId xmlns:a16="http://schemas.microsoft.com/office/drawing/2014/main" id="{6C1D1EA1-7FB7-88D6-D9F1-F9B02EA8AD4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A8CAA0B-F0BC-E1C6-5062-D1542FC5ED57}"/>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7647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A023E2-E44B-92B3-986D-67CE00FDA715}"/>
              </a:ext>
            </a:extLst>
          </p:cNvPr>
          <p:cNvSpPr>
            <a:spLocks noGrp="1"/>
          </p:cNvSpPr>
          <p:nvPr>
            <p:ph type="dt" sz="half" idx="10"/>
          </p:nvPr>
        </p:nvSpPr>
        <p:spPr/>
        <p:txBody>
          <a:bodyPr/>
          <a:lstStyle/>
          <a:p>
            <a:fld id="{98402535-41F4-4B30-96D1-E962A7343D0C}" type="datetimeFigureOut">
              <a:rPr lang="en-IN" smtClean="0"/>
              <a:t>27-02-2025</a:t>
            </a:fld>
            <a:endParaRPr lang="en-IN"/>
          </a:p>
        </p:txBody>
      </p:sp>
      <p:sp>
        <p:nvSpPr>
          <p:cNvPr id="3" name="Footer Placeholder 2">
            <a:extLst>
              <a:ext uri="{FF2B5EF4-FFF2-40B4-BE49-F238E27FC236}">
                <a16:creationId xmlns:a16="http://schemas.microsoft.com/office/drawing/2014/main" id="{4EB6835F-7B37-5B7F-2E58-B7B958EFBF1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AE94FD6-B61A-DFC9-FFDE-B690AE8D7601}"/>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1847627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BE3BE-E68A-EA00-E0A6-914239B5A5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EBCB55C-BB29-3481-8E25-8F1BD2051A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3DE3E9D-65FA-98E4-6B1A-C19A633ECA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AEB29D-D1DC-6BB7-7FFA-B56723415128}"/>
              </a:ext>
            </a:extLst>
          </p:cNvPr>
          <p:cNvSpPr>
            <a:spLocks noGrp="1"/>
          </p:cNvSpPr>
          <p:nvPr>
            <p:ph type="dt" sz="half" idx="10"/>
          </p:nvPr>
        </p:nvSpPr>
        <p:spPr/>
        <p:txBody>
          <a:bodyPr/>
          <a:lstStyle/>
          <a:p>
            <a:fld id="{98402535-41F4-4B30-96D1-E962A7343D0C}" type="datetimeFigureOut">
              <a:rPr lang="en-IN" smtClean="0"/>
              <a:t>27-02-2025</a:t>
            </a:fld>
            <a:endParaRPr lang="en-IN"/>
          </a:p>
        </p:txBody>
      </p:sp>
      <p:sp>
        <p:nvSpPr>
          <p:cNvPr id="6" name="Footer Placeholder 5">
            <a:extLst>
              <a:ext uri="{FF2B5EF4-FFF2-40B4-BE49-F238E27FC236}">
                <a16:creationId xmlns:a16="http://schemas.microsoft.com/office/drawing/2014/main" id="{E80126E2-EBC4-9B9F-6C70-80816F4503C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1AA3AF7-C1AA-93BD-EC29-0644F7C0313F}"/>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1585997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9CBA6-2B0D-205F-C250-ED2A0FCBF6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80DE387-1345-6937-06A4-B11AE6CD31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A708ABF5-4164-927F-6EA0-0A1AD79A44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068E59-844C-C30C-C03F-D1A515EFD3C2}"/>
              </a:ext>
            </a:extLst>
          </p:cNvPr>
          <p:cNvSpPr>
            <a:spLocks noGrp="1"/>
          </p:cNvSpPr>
          <p:nvPr>
            <p:ph type="dt" sz="half" idx="10"/>
          </p:nvPr>
        </p:nvSpPr>
        <p:spPr/>
        <p:txBody>
          <a:bodyPr/>
          <a:lstStyle/>
          <a:p>
            <a:fld id="{98402535-41F4-4B30-96D1-E962A7343D0C}" type="datetimeFigureOut">
              <a:rPr lang="en-IN" smtClean="0"/>
              <a:t>27-02-2025</a:t>
            </a:fld>
            <a:endParaRPr lang="en-IN"/>
          </a:p>
        </p:txBody>
      </p:sp>
      <p:sp>
        <p:nvSpPr>
          <p:cNvPr id="6" name="Footer Placeholder 5">
            <a:extLst>
              <a:ext uri="{FF2B5EF4-FFF2-40B4-BE49-F238E27FC236}">
                <a16:creationId xmlns:a16="http://schemas.microsoft.com/office/drawing/2014/main" id="{4A489F11-41AB-F39C-3B0D-72C08F4DCA8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C4B73CF-6DC4-A387-EE07-2D0BE4A9632F}"/>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851599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A4E41-F34A-1048-623F-6116EC82B59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82D932F-BF5A-34EA-4E3E-2C9B24D2F2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5349A6-04CC-BBDA-E223-4ED9333924FE}"/>
              </a:ext>
            </a:extLst>
          </p:cNvPr>
          <p:cNvSpPr>
            <a:spLocks noGrp="1"/>
          </p:cNvSpPr>
          <p:nvPr>
            <p:ph type="dt" sz="half" idx="10"/>
          </p:nvPr>
        </p:nvSpPr>
        <p:spPr/>
        <p:txBody>
          <a:bodyPr/>
          <a:lstStyle/>
          <a:p>
            <a:fld id="{98402535-41F4-4B30-96D1-E962A7343D0C}" type="datetimeFigureOut">
              <a:rPr lang="en-IN" smtClean="0"/>
              <a:t>27-02-2025</a:t>
            </a:fld>
            <a:endParaRPr lang="en-IN"/>
          </a:p>
        </p:txBody>
      </p:sp>
      <p:sp>
        <p:nvSpPr>
          <p:cNvPr id="5" name="Footer Placeholder 4">
            <a:extLst>
              <a:ext uri="{FF2B5EF4-FFF2-40B4-BE49-F238E27FC236}">
                <a16:creationId xmlns:a16="http://schemas.microsoft.com/office/drawing/2014/main" id="{94AF9C28-0DCC-5013-2D79-EA88D0140C7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663385E-64BF-4755-4FAC-22BA3BDD0A40}"/>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67836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5247C1-08B1-EE88-B6DD-6E886F47BF4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6A32F72-1A2D-75BC-F6BF-48CB03FDF4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5A23165-08D6-7299-134A-E2A3D2A21455}"/>
              </a:ext>
            </a:extLst>
          </p:cNvPr>
          <p:cNvSpPr>
            <a:spLocks noGrp="1"/>
          </p:cNvSpPr>
          <p:nvPr>
            <p:ph type="dt" sz="half" idx="10"/>
          </p:nvPr>
        </p:nvSpPr>
        <p:spPr/>
        <p:txBody>
          <a:bodyPr/>
          <a:lstStyle/>
          <a:p>
            <a:fld id="{98402535-41F4-4B30-96D1-E962A7343D0C}" type="datetimeFigureOut">
              <a:rPr lang="en-IN" smtClean="0"/>
              <a:t>27-02-2025</a:t>
            </a:fld>
            <a:endParaRPr lang="en-IN"/>
          </a:p>
        </p:txBody>
      </p:sp>
      <p:sp>
        <p:nvSpPr>
          <p:cNvPr id="5" name="Footer Placeholder 4">
            <a:extLst>
              <a:ext uri="{FF2B5EF4-FFF2-40B4-BE49-F238E27FC236}">
                <a16:creationId xmlns:a16="http://schemas.microsoft.com/office/drawing/2014/main" id="{C6537196-E40C-20D7-FB09-9AFA89193AC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8C7ACEE-E722-4984-F084-6F0F3B90BBC9}"/>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455010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A93F57-DFDA-B2C8-BF7D-C14E21419A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BC9502E-067B-002D-5CB0-5D23216386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60D4B39-0EEB-77F7-1B41-620186E83D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402535-41F4-4B30-96D1-E962A7343D0C}" type="datetimeFigureOut">
              <a:rPr lang="en-IN" smtClean="0"/>
              <a:t>27-02-2025</a:t>
            </a:fld>
            <a:endParaRPr lang="en-IN"/>
          </a:p>
        </p:txBody>
      </p:sp>
      <p:sp>
        <p:nvSpPr>
          <p:cNvPr id="5" name="Footer Placeholder 4">
            <a:extLst>
              <a:ext uri="{FF2B5EF4-FFF2-40B4-BE49-F238E27FC236}">
                <a16:creationId xmlns:a16="http://schemas.microsoft.com/office/drawing/2014/main" id="{DFD72E4D-FD09-4D5D-C2E8-AACC93ECB2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0E2D1C3C-E8B6-41C3-8F7D-407AC1E2A7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33D7278-F8C9-40C7-BE40-90066ACF69B4}" type="slidenum">
              <a:rPr lang="en-IN" smtClean="0"/>
              <a:t>‹#›</a:t>
            </a:fld>
            <a:endParaRPr lang="en-IN"/>
          </a:p>
        </p:txBody>
      </p:sp>
    </p:spTree>
    <p:extLst>
      <p:ext uri="{BB962C8B-B14F-4D97-AF65-F5344CB8AC3E}">
        <p14:creationId xmlns:p14="http://schemas.microsoft.com/office/powerpoint/2010/main" val="438505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rowthwayadvertising.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growthwayadvertising.com/solutions/social-media-marketing-services/"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growthwayadvertising.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growthwayadvertising.com/" TargetMode="Externa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hyperlink" Target="https://growthwayadvertising.com/solutions/social-media-marketing-services/"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tel:7709280369" TargetMode="External"/><Relationship Id="rId2" Type="http://schemas.openxmlformats.org/officeDocument/2006/relationships/hyperlink" Target="https://growthwayadvertising.com/" TargetMode="External"/><Relationship Id="rId1" Type="http://schemas.openxmlformats.org/officeDocument/2006/relationships/slideLayout" Target="../slideLayouts/slideLayout2.xml"/><Relationship Id="rId4" Type="http://schemas.openxmlformats.org/officeDocument/2006/relationships/hyperlink" Target="mailto:Bhavesh@growthwayadvertising.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CB3AC21-9CB0-FFE7-CFF3-65C93F197ABA}"/>
              </a:ext>
            </a:extLst>
          </p:cNvPr>
          <p:cNvSpPr>
            <a:spLocks noGrp="1"/>
          </p:cNvSpPr>
          <p:nvPr>
            <p:ph type="subTitle" idx="1"/>
          </p:nvPr>
        </p:nvSpPr>
        <p:spPr>
          <a:xfrm>
            <a:off x="1524000" y="5407742"/>
            <a:ext cx="9144000" cy="963561"/>
          </a:xfrm>
        </p:spPr>
        <p:txBody>
          <a:bodyPr>
            <a:normAutofit/>
          </a:bodyPr>
          <a:lstStyle/>
          <a:p>
            <a:r>
              <a:rPr lang="en-IN" sz="2800" dirty="0">
                <a:hlinkClick r:id="rId2">
                  <a:extLst>
                    <a:ext uri="{A12FA001-AC4F-418D-AE19-62706E023703}">
                      <ahyp:hlinkClr xmlns:ahyp="http://schemas.microsoft.com/office/drawing/2018/hyperlinkcolor" val="tx"/>
                    </a:ext>
                  </a:extLst>
                </a:hlinkClick>
              </a:rPr>
              <a:t>https://growthwayadvertising.com/</a:t>
            </a:r>
            <a:endParaRPr lang="en-IN" sz="2800" dirty="0"/>
          </a:p>
        </p:txBody>
      </p:sp>
      <p:sp>
        <p:nvSpPr>
          <p:cNvPr id="5" name="TextBox 4">
            <a:extLst>
              <a:ext uri="{FF2B5EF4-FFF2-40B4-BE49-F238E27FC236}">
                <a16:creationId xmlns:a16="http://schemas.microsoft.com/office/drawing/2014/main" id="{399C4508-AF2E-20B9-3EDF-59F1F4315F7C}"/>
              </a:ext>
            </a:extLst>
          </p:cNvPr>
          <p:cNvSpPr txBox="1"/>
          <p:nvPr/>
        </p:nvSpPr>
        <p:spPr>
          <a:xfrm>
            <a:off x="2143432" y="619432"/>
            <a:ext cx="7905135" cy="954107"/>
          </a:xfrm>
          <a:prstGeom prst="rect">
            <a:avLst/>
          </a:prstGeom>
          <a:noFill/>
        </p:spPr>
        <p:txBody>
          <a:bodyPr wrap="square">
            <a:spAutoFit/>
          </a:bodyPr>
          <a:lstStyle/>
          <a:p>
            <a:pPr rtl="0">
              <a:spcBef>
                <a:spcPts val="2400"/>
              </a:spcBef>
              <a:spcAft>
                <a:spcPts val="600"/>
              </a:spcAft>
            </a:pPr>
            <a:r>
              <a:rPr lang="en-US" sz="2800" b="1" i="0" u="none" strike="noStrike" dirty="0">
                <a:solidFill>
                  <a:srgbClr val="000000"/>
                </a:solidFill>
                <a:effectLst/>
                <a:latin typeface="Arial" panose="020B0604020202020204" pitchFamily="34" charset="0"/>
              </a:rPr>
              <a:t>The Ultimate Guide to Social Media Marketing Services: Boost Your Brand Online</a:t>
            </a:r>
            <a:endParaRPr lang="en-US" sz="2800" b="1" dirty="0">
              <a:effectLst/>
            </a:endParaRPr>
          </a:p>
        </p:txBody>
      </p:sp>
      <p:pic>
        <p:nvPicPr>
          <p:cNvPr id="6" name="Picture 5">
            <a:extLst>
              <a:ext uri="{FF2B5EF4-FFF2-40B4-BE49-F238E27FC236}">
                <a16:creationId xmlns:a16="http://schemas.microsoft.com/office/drawing/2014/main" id="{14B74B90-DCE0-26C8-6E19-C8742482D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6698" y="2200005"/>
            <a:ext cx="6094515" cy="2457990"/>
          </a:xfrm>
          <a:prstGeom prst="rect">
            <a:avLst/>
          </a:prstGeom>
        </p:spPr>
      </p:pic>
    </p:spTree>
    <p:extLst>
      <p:ext uri="{BB962C8B-B14F-4D97-AF65-F5344CB8AC3E}">
        <p14:creationId xmlns:p14="http://schemas.microsoft.com/office/powerpoint/2010/main" val="3255423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C9C0D09-F640-F101-7033-A204C278C80B}"/>
              </a:ext>
            </a:extLst>
          </p:cNvPr>
          <p:cNvSpPr>
            <a:spLocks noGrp="1"/>
          </p:cNvSpPr>
          <p:nvPr>
            <p:ph type="subTitle" idx="1"/>
          </p:nvPr>
        </p:nvSpPr>
        <p:spPr>
          <a:xfrm>
            <a:off x="471948" y="432619"/>
            <a:ext cx="10972800" cy="5938684"/>
          </a:xfrm>
        </p:spPr>
        <p:txBody>
          <a:bodyPr>
            <a:noAutofit/>
          </a:bodyPr>
          <a:lstStyle/>
          <a:p>
            <a:pPr algn="l" rtl="0">
              <a:spcBef>
                <a:spcPts val="1200"/>
              </a:spcBef>
              <a:spcAft>
                <a:spcPts val="1200"/>
              </a:spcAft>
            </a:pPr>
            <a:r>
              <a:rPr lang="en-US" sz="2000" b="0" i="0" u="none" strike="noStrike" dirty="0">
                <a:solidFill>
                  <a:srgbClr val="000000"/>
                </a:solidFill>
                <a:effectLst/>
                <a:latin typeface="Arial" panose="020B0604020202020204" pitchFamily="34" charset="0"/>
              </a:rPr>
              <a:t>Companies operating today must use social media marketing services India to build their online identity and effectively interact with their architectural target market. Social media platforms containing billions of users operate as crucial instruments to expand brand value through Facebook, Instagram, LinkedIn and Twitter. Any business from startups to established enterprises achieves better brand heights by investing in expert social media management solutions.</a:t>
            </a:r>
          </a:p>
          <a:p>
            <a:pPr algn="l" rtl="0">
              <a:spcBef>
                <a:spcPts val="1200"/>
              </a:spcBef>
              <a:spcAft>
                <a:spcPts val="1200"/>
              </a:spcAft>
            </a:pPr>
            <a:endParaRPr lang="en-US" sz="2000" dirty="0">
              <a:solidFill>
                <a:srgbClr val="000000"/>
              </a:solidFill>
              <a:latin typeface="Arial" panose="020B0604020202020204" pitchFamily="34" charset="0"/>
            </a:endParaRPr>
          </a:p>
          <a:p>
            <a:pPr algn="l" rtl="0">
              <a:spcBef>
                <a:spcPts val="1200"/>
              </a:spcBef>
              <a:spcAft>
                <a:spcPts val="1200"/>
              </a:spcAft>
            </a:pPr>
            <a:endParaRPr lang="en-US" sz="2000" b="0" dirty="0">
              <a:solidFill>
                <a:srgbClr val="000000"/>
              </a:solidFill>
              <a:effectLst/>
              <a:latin typeface="Arial" panose="020B0604020202020204" pitchFamily="34" charset="0"/>
            </a:endParaRPr>
          </a:p>
          <a:p>
            <a:pPr marL="285750" indent="-285750" algn="l" rtl="0">
              <a:spcBef>
                <a:spcPts val="1800"/>
              </a:spcBef>
              <a:spcAft>
                <a:spcPts val="400"/>
              </a:spcAft>
              <a:buFont typeface="Arial" panose="020B0604020202020204" pitchFamily="34" charset="0"/>
              <a:buChar char="•"/>
            </a:pPr>
            <a:r>
              <a:rPr lang="en-US" sz="2000" b="1" i="0" u="none" strike="noStrike" dirty="0">
                <a:solidFill>
                  <a:srgbClr val="000000"/>
                </a:solidFill>
                <a:effectLst/>
                <a:latin typeface="Arial" panose="020B0604020202020204" pitchFamily="34" charset="0"/>
              </a:rPr>
              <a:t>What Are Social Media Marketing Services?</a:t>
            </a:r>
            <a:endParaRPr lang="en-US" sz="2000" b="1" dirty="0">
              <a:effectLst/>
            </a:endParaRPr>
          </a:p>
          <a:p>
            <a:pPr algn="l" rtl="0">
              <a:spcBef>
                <a:spcPts val="1200"/>
              </a:spcBef>
              <a:spcAft>
                <a:spcPts val="1200"/>
              </a:spcAft>
            </a:pPr>
            <a:r>
              <a:rPr lang="en-US" sz="2000" b="0" i="0" u="none" strike="noStrike" dirty="0">
                <a:solidFill>
                  <a:srgbClr val="000000"/>
                </a:solidFill>
                <a:effectLst/>
                <a:latin typeface="Arial" panose="020B0604020202020204" pitchFamily="34" charset="0"/>
              </a:rPr>
              <a:t>The </a:t>
            </a:r>
            <a:r>
              <a:rPr lang="en-US" sz="2000" b="1" i="0" u="sng" strike="noStrike" dirty="0">
                <a:solidFill>
                  <a:srgbClr val="1155CC"/>
                </a:solidFill>
                <a:effectLst/>
                <a:latin typeface="Arial" panose="020B0604020202020204" pitchFamily="34" charset="0"/>
                <a:hlinkClick r:id="rId2"/>
              </a:rPr>
              <a:t>social media marketing services India</a:t>
            </a:r>
            <a:r>
              <a:rPr lang="en-US" sz="2000" b="0" i="0" u="none" strike="noStrike" dirty="0">
                <a:solidFill>
                  <a:srgbClr val="000000"/>
                </a:solidFill>
                <a:effectLst/>
                <a:latin typeface="Arial" panose="020B0604020202020204" pitchFamily="34" charset="0"/>
              </a:rPr>
              <a:t> offer various strategic approaches for building brand recognition and attracting website visitors and quality prospects. The services provided by these companies consist of creating content and managing communities together with running paid ad campaigns and working with influencers and performing data analysis. A properly designed strategy serves to keep your brand fresh while bringing it in front of the intended audience.</a:t>
            </a:r>
            <a:endParaRPr lang="en-US" sz="2000" b="0" dirty="0">
              <a:effectLst/>
            </a:endParaRPr>
          </a:p>
          <a:p>
            <a:pPr algn="l"/>
            <a:br>
              <a:rPr lang="en-US" sz="1600" dirty="0"/>
            </a:br>
            <a:endParaRPr lang="en-US" sz="2000" dirty="0"/>
          </a:p>
        </p:txBody>
      </p:sp>
    </p:spTree>
    <p:extLst>
      <p:ext uri="{BB962C8B-B14F-4D97-AF65-F5344CB8AC3E}">
        <p14:creationId xmlns:p14="http://schemas.microsoft.com/office/powerpoint/2010/main" val="1984674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AC8FFE-0DED-DE69-FB49-BCAE94EC2272}"/>
              </a:ext>
            </a:extLst>
          </p:cNvPr>
          <p:cNvSpPr>
            <a:spLocks noGrp="1"/>
          </p:cNvSpPr>
          <p:nvPr>
            <p:ph idx="1"/>
          </p:nvPr>
        </p:nvSpPr>
        <p:spPr>
          <a:xfrm>
            <a:off x="294968" y="403124"/>
            <a:ext cx="11009671" cy="6282811"/>
          </a:xfrm>
        </p:spPr>
        <p:txBody>
          <a:bodyPr>
            <a:normAutofit/>
          </a:bodyPr>
          <a:lstStyle/>
          <a:p>
            <a:pPr rtl="0">
              <a:spcBef>
                <a:spcPts val="1200"/>
              </a:spcBef>
              <a:spcAft>
                <a:spcPts val="1200"/>
              </a:spcAft>
            </a:pPr>
            <a:r>
              <a:rPr lang="en-US" sz="2000" b="1" i="0" u="none" strike="noStrike" dirty="0">
                <a:solidFill>
                  <a:srgbClr val="000000"/>
                </a:solidFill>
                <a:effectLst/>
                <a:latin typeface="Arial" panose="020B0604020202020204" pitchFamily="34" charset="0"/>
              </a:rPr>
              <a:t>Benefits of Social Media Marketing Services</a:t>
            </a:r>
            <a:endParaRPr lang="en-US" sz="2000" b="1" dirty="0">
              <a:effectLst/>
            </a:endParaRPr>
          </a:p>
          <a:p>
            <a:pPr fontAlgn="base">
              <a:spcBef>
                <a:spcPts val="1200"/>
              </a:spcBef>
            </a:pPr>
            <a:r>
              <a:rPr lang="en-US" sz="2000" b="1" i="0" u="none" strike="noStrike" dirty="0">
                <a:solidFill>
                  <a:srgbClr val="000000"/>
                </a:solidFill>
                <a:effectLst/>
                <a:latin typeface="Arial" panose="020B0604020202020204" pitchFamily="34" charset="0"/>
              </a:rPr>
              <a:t>Increased Brand Awareness: </a:t>
            </a:r>
            <a:r>
              <a:rPr lang="en-US" sz="2000" b="0" i="0" u="none" strike="noStrike" dirty="0">
                <a:solidFill>
                  <a:srgbClr val="000000"/>
                </a:solidFill>
                <a:effectLst/>
                <a:latin typeface="Arial" panose="020B0604020202020204" pitchFamily="34" charset="0"/>
              </a:rPr>
              <a:t>When executed effectively social media enables your brand to expand its reach towards more customers to build a noticeable corporate identity.</a:t>
            </a:r>
          </a:p>
          <a:p>
            <a:pPr fontAlgn="base">
              <a:spcBef>
                <a:spcPts val="1200"/>
              </a:spcBef>
            </a:pPr>
            <a:endParaRPr lang="en-US" sz="2000" b="0" i="0" u="none" strike="noStrike" dirty="0">
              <a:solidFill>
                <a:srgbClr val="000000"/>
              </a:solidFill>
              <a:effectLst/>
              <a:latin typeface="Arial" panose="020B0604020202020204" pitchFamily="34" charset="0"/>
            </a:endParaRPr>
          </a:p>
          <a:p>
            <a:pPr fontAlgn="base"/>
            <a:r>
              <a:rPr lang="en-US" sz="2000" b="1" i="0" u="none" strike="noStrike" dirty="0">
                <a:solidFill>
                  <a:srgbClr val="000000"/>
                </a:solidFill>
                <a:effectLst/>
                <a:latin typeface="Arial" panose="020B0604020202020204" pitchFamily="34" charset="0"/>
              </a:rPr>
              <a:t>Improved Customer Engagement: </a:t>
            </a:r>
            <a:r>
              <a:rPr lang="en-US" sz="2000" b="0" i="0" u="none" strike="noStrike" dirty="0">
                <a:solidFill>
                  <a:srgbClr val="000000"/>
                </a:solidFill>
                <a:effectLst/>
                <a:latin typeface="Arial" panose="020B0604020202020204" pitchFamily="34" charset="0"/>
              </a:rPr>
              <a:t>Social media engagement through content improves customer relationships which generates better trust and prolonged loyalty relationships.</a:t>
            </a:r>
          </a:p>
          <a:p>
            <a:pPr fontAlgn="base"/>
            <a:endParaRPr lang="en-US" sz="2000" b="0" i="0" u="none" strike="noStrike" dirty="0">
              <a:solidFill>
                <a:srgbClr val="000000"/>
              </a:solidFill>
              <a:effectLst/>
              <a:latin typeface="Arial" panose="020B0604020202020204" pitchFamily="34" charset="0"/>
            </a:endParaRPr>
          </a:p>
          <a:p>
            <a:pPr fontAlgn="base"/>
            <a:r>
              <a:rPr lang="en-US" sz="2000" b="1" i="0" u="none" strike="noStrike" dirty="0">
                <a:solidFill>
                  <a:srgbClr val="000000"/>
                </a:solidFill>
                <a:effectLst/>
                <a:latin typeface="Arial" panose="020B0604020202020204" pitchFamily="34" charset="0"/>
              </a:rPr>
              <a:t>Higher Website Traffic: </a:t>
            </a:r>
            <a:r>
              <a:rPr lang="en-US" sz="2000" b="0" i="0" u="none" strike="noStrike" dirty="0">
                <a:solidFill>
                  <a:srgbClr val="000000"/>
                </a:solidFill>
                <a:effectLst/>
                <a:latin typeface="Arial" panose="020B0604020202020204" pitchFamily="34" charset="0"/>
              </a:rPr>
              <a:t>Social media channels facilitate visitors to reach your site when you distribute important content.</a:t>
            </a:r>
          </a:p>
          <a:p>
            <a:pPr fontAlgn="base"/>
            <a:endParaRPr lang="en-US" sz="2000" b="0" i="0" u="none" strike="noStrike" dirty="0">
              <a:solidFill>
                <a:srgbClr val="000000"/>
              </a:solidFill>
              <a:effectLst/>
              <a:latin typeface="Arial" panose="020B0604020202020204" pitchFamily="34" charset="0"/>
            </a:endParaRPr>
          </a:p>
          <a:p>
            <a:pPr fontAlgn="base"/>
            <a:r>
              <a:rPr lang="en-US" sz="2000" b="1" i="0" u="none" strike="noStrike" dirty="0">
                <a:solidFill>
                  <a:srgbClr val="000000"/>
                </a:solidFill>
                <a:effectLst/>
                <a:latin typeface="Arial" panose="020B0604020202020204" pitchFamily="34" charset="0"/>
              </a:rPr>
              <a:t>Better ROI with Paid Ads: </a:t>
            </a:r>
            <a:r>
              <a:rPr lang="en-US" sz="2000" b="0" i="0" u="none" strike="noStrike" dirty="0">
                <a:solidFill>
                  <a:srgbClr val="000000"/>
                </a:solidFill>
                <a:effectLst/>
                <a:latin typeface="Arial" panose="020B0604020202020204" pitchFamily="34" charset="0"/>
              </a:rPr>
              <a:t>End-users achieve better returns on investments by using </a:t>
            </a:r>
            <a:r>
              <a:rPr lang="en-US" sz="2000" b="1" i="0" u="none" strike="noStrike" dirty="0">
                <a:solidFill>
                  <a:srgbClr val="000000"/>
                </a:solidFill>
                <a:effectLst/>
                <a:latin typeface="Arial" panose="020B0604020202020204" pitchFamily="34" charset="0"/>
              </a:rPr>
              <a:t>social advertisement</a:t>
            </a:r>
            <a:r>
              <a:rPr lang="en-US" sz="2000" b="0" i="0" u="none" strike="noStrike" dirty="0">
                <a:solidFill>
                  <a:srgbClr val="000000"/>
                </a:solidFill>
                <a:effectLst/>
                <a:latin typeface="Arial" panose="020B0604020202020204" pitchFamily="34" charset="0"/>
              </a:rPr>
              <a:t> campaigns that offer enhanced exposure and conversion performance.</a:t>
            </a:r>
          </a:p>
          <a:p>
            <a:pPr fontAlgn="base"/>
            <a:endParaRPr lang="en-US" sz="2000" b="0" i="0" u="none" strike="noStrike" dirty="0">
              <a:solidFill>
                <a:srgbClr val="000000"/>
              </a:solidFill>
              <a:effectLst/>
              <a:latin typeface="Arial" panose="020B0604020202020204" pitchFamily="34" charset="0"/>
            </a:endParaRPr>
          </a:p>
          <a:p>
            <a:pPr fontAlgn="base">
              <a:spcAft>
                <a:spcPts val="1200"/>
              </a:spcAft>
            </a:pPr>
            <a:r>
              <a:rPr lang="en-US" sz="2000" b="1" i="0" u="none" strike="noStrike" dirty="0">
                <a:solidFill>
                  <a:srgbClr val="000000"/>
                </a:solidFill>
                <a:effectLst/>
                <a:latin typeface="Arial" panose="020B0604020202020204" pitchFamily="34" charset="0"/>
              </a:rPr>
              <a:t>Competitive Edge: </a:t>
            </a:r>
            <a:r>
              <a:rPr lang="en-US" sz="2000" b="0" i="0" u="none" strike="noStrike" dirty="0">
                <a:solidFill>
                  <a:srgbClr val="000000"/>
                </a:solidFill>
                <a:effectLst/>
                <a:latin typeface="Arial" panose="020B0604020202020204" pitchFamily="34" charset="0"/>
              </a:rPr>
              <a:t>Your business maintains a strategic advantage through social media since competitors who delay exploiting its opportunities will fall behind.</a:t>
            </a:r>
          </a:p>
        </p:txBody>
      </p:sp>
    </p:spTree>
    <p:extLst>
      <p:ext uri="{BB962C8B-B14F-4D97-AF65-F5344CB8AC3E}">
        <p14:creationId xmlns:p14="http://schemas.microsoft.com/office/powerpoint/2010/main" val="2591432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A14F445-B988-2C4E-4DD8-362FA19F0E81}"/>
              </a:ext>
            </a:extLst>
          </p:cNvPr>
          <p:cNvSpPr>
            <a:spLocks noGrp="1"/>
          </p:cNvSpPr>
          <p:nvPr>
            <p:ph idx="1"/>
          </p:nvPr>
        </p:nvSpPr>
        <p:spPr>
          <a:xfrm>
            <a:off x="393290" y="307257"/>
            <a:ext cx="11202630" cy="6243485"/>
          </a:xfrm>
        </p:spPr>
        <p:txBody>
          <a:bodyPr>
            <a:normAutofit/>
          </a:bodyPr>
          <a:lstStyle/>
          <a:p>
            <a:pPr rtl="0">
              <a:spcBef>
                <a:spcPts val="1200"/>
              </a:spcBef>
              <a:spcAft>
                <a:spcPts val="1200"/>
              </a:spcAft>
            </a:pPr>
            <a:r>
              <a:rPr lang="en-US" sz="2000" b="1" i="0" u="none" strike="noStrike" dirty="0">
                <a:solidFill>
                  <a:srgbClr val="000000"/>
                </a:solidFill>
                <a:effectLst/>
                <a:latin typeface="Arial" panose="020B0604020202020204" pitchFamily="34" charset="0"/>
              </a:rPr>
              <a:t>The Selection Process for Optimal Social Media Marketing Agencies</a:t>
            </a:r>
            <a:endParaRPr lang="en-US" sz="2000" b="1" dirty="0">
              <a:effectLst/>
            </a:endParaRPr>
          </a:p>
          <a:p>
            <a:pPr marL="0" indent="0" rtl="0">
              <a:spcBef>
                <a:spcPts val="1200"/>
              </a:spcBef>
              <a:spcAft>
                <a:spcPts val="1200"/>
              </a:spcAft>
              <a:buNone/>
            </a:pPr>
            <a:r>
              <a:rPr lang="en-US" sz="2000" b="0" i="0" u="none" strike="noStrike" dirty="0">
                <a:solidFill>
                  <a:srgbClr val="000000"/>
                </a:solidFill>
                <a:effectLst/>
                <a:latin typeface="Arial" panose="020B0604020202020204" pitchFamily="34" charset="0"/>
              </a:rPr>
              <a:t>Selecting the </a:t>
            </a:r>
            <a:r>
              <a:rPr lang="en-US" sz="2000" b="1" i="0" u="sng" strike="noStrike" dirty="0">
                <a:solidFill>
                  <a:srgbClr val="1155CC"/>
                </a:solidFill>
                <a:effectLst/>
                <a:latin typeface="Arial" panose="020B0604020202020204" pitchFamily="34" charset="0"/>
                <a:hlinkClick r:id="rId2"/>
              </a:rPr>
              <a:t>best social media marketing agency</a:t>
            </a:r>
            <a:r>
              <a:rPr lang="en-US" sz="2000" b="0" i="0" u="none" strike="noStrike" dirty="0">
                <a:solidFill>
                  <a:srgbClr val="000000"/>
                </a:solidFill>
                <a:effectLst/>
                <a:latin typeface="Arial" panose="020B0604020202020204" pitchFamily="34" charset="0"/>
              </a:rPr>
              <a:t> stands vital to reach target marketing goals. The following factors need evaluation when making decisions:</a:t>
            </a:r>
            <a:endParaRPr lang="en-US" sz="2000" b="0" dirty="0">
              <a:effectLst/>
            </a:endParaRPr>
          </a:p>
          <a:p>
            <a:pPr fontAlgn="base">
              <a:spcBef>
                <a:spcPts val="1200"/>
              </a:spcBef>
            </a:pPr>
            <a:r>
              <a:rPr lang="en-US" sz="2000" b="1" i="0" u="none" strike="noStrike" dirty="0">
                <a:solidFill>
                  <a:srgbClr val="000000"/>
                </a:solidFill>
                <a:effectLst/>
                <a:latin typeface="Arial" panose="020B0604020202020204" pitchFamily="34" charset="0"/>
              </a:rPr>
              <a:t>Experience &amp; Portfolio: </a:t>
            </a:r>
            <a:r>
              <a:rPr lang="en-US" sz="2000" b="0" i="0" u="none" strike="noStrike" dirty="0">
                <a:solidFill>
                  <a:srgbClr val="000000"/>
                </a:solidFill>
                <a:effectLst/>
                <a:latin typeface="Arial" panose="020B0604020202020204" pitchFamily="34" charset="0"/>
              </a:rPr>
              <a:t>Potential candidates and clients should review the agency’s existing campaign results as well as their past performance achievements.</a:t>
            </a:r>
          </a:p>
          <a:p>
            <a:pPr fontAlgn="base">
              <a:spcBef>
                <a:spcPts val="1200"/>
              </a:spcBef>
            </a:pPr>
            <a:endParaRPr lang="en-US" sz="2000" b="0" i="0" u="none" strike="noStrike" dirty="0">
              <a:solidFill>
                <a:srgbClr val="000000"/>
              </a:solidFill>
              <a:effectLst/>
              <a:latin typeface="Arial" panose="020B0604020202020204" pitchFamily="34" charset="0"/>
            </a:endParaRPr>
          </a:p>
          <a:p>
            <a:pPr fontAlgn="base"/>
            <a:r>
              <a:rPr lang="en-US" sz="2000" b="1" i="0" u="none" strike="noStrike" dirty="0">
                <a:solidFill>
                  <a:srgbClr val="000000"/>
                </a:solidFill>
                <a:effectLst/>
                <a:latin typeface="Arial" panose="020B0604020202020204" pitchFamily="34" charset="0"/>
              </a:rPr>
              <a:t>Industry Knowledge:</a:t>
            </a:r>
            <a:r>
              <a:rPr lang="en-US" sz="2000" b="0" i="0" u="none" strike="noStrike" dirty="0">
                <a:solidFill>
                  <a:srgbClr val="000000"/>
                </a:solidFill>
                <a:effectLst/>
                <a:latin typeface="Arial" panose="020B0604020202020204" pitchFamily="34" charset="0"/>
              </a:rPr>
              <a:t> Choose an agency familiar with your business niche.</a:t>
            </a:r>
          </a:p>
          <a:p>
            <a:pPr fontAlgn="base"/>
            <a:endParaRPr lang="en-US" sz="2000" b="0" i="0" u="none" strike="noStrike" dirty="0">
              <a:solidFill>
                <a:srgbClr val="000000"/>
              </a:solidFill>
              <a:effectLst/>
              <a:latin typeface="Arial" panose="020B0604020202020204" pitchFamily="34" charset="0"/>
            </a:endParaRPr>
          </a:p>
          <a:p>
            <a:pPr fontAlgn="base"/>
            <a:r>
              <a:rPr lang="en-US" sz="2000" b="1" i="0" u="none" strike="noStrike" dirty="0">
                <a:solidFill>
                  <a:srgbClr val="000000"/>
                </a:solidFill>
                <a:effectLst/>
                <a:latin typeface="Arial" panose="020B0604020202020204" pitchFamily="34" charset="0"/>
              </a:rPr>
              <a:t>Customized Strategies: </a:t>
            </a:r>
            <a:r>
              <a:rPr lang="en-US" sz="2000" b="0" i="0" u="none" strike="noStrike" dirty="0">
                <a:solidFill>
                  <a:srgbClr val="000000"/>
                </a:solidFill>
                <a:effectLst/>
                <a:latin typeface="Arial" panose="020B0604020202020204" pitchFamily="34" charset="0"/>
              </a:rPr>
              <a:t>Strategic plans must be specific to your brand because the agency should avoid uniform solutions in their approach.</a:t>
            </a:r>
          </a:p>
          <a:p>
            <a:pPr fontAlgn="base"/>
            <a:endParaRPr lang="en-US" sz="2000" b="0" i="0" u="none" strike="noStrike" dirty="0">
              <a:solidFill>
                <a:srgbClr val="000000"/>
              </a:solidFill>
              <a:effectLst/>
              <a:latin typeface="Arial" panose="020B0604020202020204" pitchFamily="34" charset="0"/>
            </a:endParaRPr>
          </a:p>
          <a:p>
            <a:pPr fontAlgn="base"/>
            <a:r>
              <a:rPr lang="en-US" sz="2000" b="1" i="0" u="none" strike="noStrike" dirty="0">
                <a:solidFill>
                  <a:srgbClr val="000000"/>
                </a:solidFill>
                <a:effectLst/>
                <a:latin typeface="Arial" panose="020B0604020202020204" pitchFamily="34" charset="0"/>
              </a:rPr>
              <a:t>Client Reviews &amp; Testimonials: </a:t>
            </a:r>
            <a:r>
              <a:rPr lang="en-US" sz="2000" b="0" i="0" u="none" strike="noStrike" dirty="0">
                <a:solidFill>
                  <a:srgbClr val="000000"/>
                </a:solidFill>
                <a:effectLst/>
                <a:latin typeface="Arial" panose="020B0604020202020204" pitchFamily="34" charset="0"/>
              </a:rPr>
              <a:t>Positive evaluations and recommendations from clients should be evident in social media marketing agencies.</a:t>
            </a:r>
          </a:p>
          <a:p>
            <a:pPr fontAlgn="base"/>
            <a:endParaRPr lang="en-US" sz="2000" b="0" i="0" u="none" strike="noStrike" dirty="0">
              <a:solidFill>
                <a:srgbClr val="000000"/>
              </a:solidFill>
              <a:effectLst/>
              <a:latin typeface="Arial" panose="020B0604020202020204" pitchFamily="34" charset="0"/>
            </a:endParaRPr>
          </a:p>
          <a:p>
            <a:pPr fontAlgn="base">
              <a:spcAft>
                <a:spcPts val="1200"/>
              </a:spcAft>
            </a:pPr>
            <a:r>
              <a:rPr lang="en-US" sz="2000" b="1" i="0" u="none" strike="noStrike" dirty="0">
                <a:solidFill>
                  <a:srgbClr val="000000"/>
                </a:solidFill>
                <a:effectLst/>
                <a:latin typeface="Arial" panose="020B0604020202020204" pitchFamily="34" charset="0"/>
              </a:rPr>
              <a:t>Pricing &amp; Transparency: </a:t>
            </a:r>
            <a:r>
              <a:rPr lang="en-US" sz="2000" b="0" i="0" u="none" strike="noStrike" dirty="0">
                <a:solidFill>
                  <a:srgbClr val="000000"/>
                </a:solidFill>
                <a:effectLst/>
                <a:latin typeface="Arial" panose="020B0604020202020204" pitchFamily="34" charset="0"/>
              </a:rPr>
              <a:t>You should work with agencies which present transparent pricing details without any surprise expenses involved.</a:t>
            </a:r>
          </a:p>
        </p:txBody>
      </p:sp>
    </p:spTree>
    <p:extLst>
      <p:ext uri="{BB962C8B-B14F-4D97-AF65-F5344CB8AC3E}">
        <p14:creationId xmlns:p14="http://schemas.microsoft.com/office/powerpoint/2010/main" val="624719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269501F-1E53-43D6-EF80-07F2382935FB}"/>
              </a:ext>
            </a:extLst>
          </p:cNvPr>
          <p:cNvSpPr>
            <a:spLocks noGrp="1"/>
          </p:cNvSpPr>
          <p:nvPr>
            <p:ph idx="1"/>
          </p:nvPr>
        </p:nvSpPr>
        <p:spPr>
          <a:xfrm>
            <a:off x="540774" y="462117"/>
            <a:ext cx="11100619" cy="6125496"/>
          </a:xfrm>
        </p:spPr>
        <p:txBody>
          <a:bodyPr>
            <a:noAutofit/>
          </a:bodyPr>
          <a:lstStyle/>
          <a:p>
            <a:pPr rtl="0">
              <a:spcBef>
                <a:spcPts val="1800"/>
              </a:spcBef>
              <a:spcAft>
                <a:spcPts val="400"/>
              </a:spcAft>
            </a:pPr>
            <a:r>
              <a:rPr lang="en-US" sz="2000" b="1" i="0" u="none" strike="noStrike" dirty="0">
                <a:solidFill>
                  <a:srgbClr val="000000"/>
                </a:solidFill>
                <a:effectLst/>
                <a:latin typeface="Arial" panose="020B0604020202020204" pitchFamily="34" charset="0"/>
              </a:rPr>
              <a:t>Importance of Social Advertisement</a:t>
            </a:r>
            <a:endParaRPr lang="en-US" sz="2000" b="1" dirty="0">
              <a:effectLst/>
            </a:endParaRPr>
          </a:p>
          <a:p>
            <a:pPr marL="0" indent="0">
              <a:spcBef>
                <a:spcPts val="1200"/>
              </a:spcBef>
              <a:spcAft>
                <a:spcPts val="1200"/>
              </a:spcAft>
              <a:buNone/>
            </a:pPr>
            <a:r>
              <a:rPr lang="en-US" sz="2000" b="0" i="0" u="none" strike="noStrike" dirty="0">
                <a:solidFill>
                  <a:srgbClr val="000000"/>
                </a:solidFill>
                <a:effectLst/>
                <a:latin typeface="Arial" panose="020B0604020202020204" pitchFamily="34" charset="0"/>
              </a:rPr>
              <a:t>Through paid social advertising branding efforts companies can direct their promotion to particular audience segments which enhances their prospects of connecting with customers. Businesses can achieve cost-effective campaigns through platforms Facebook Ads and Instagram Ads and LinkedIn Ads which produce high ROI. Proper implementation of</a:t>
            </a:r>
            <a:r>
              <a:rPr lang="en-US" sz="2000" b="1" i="0" u="none" strike="noStrike" dirty="0">
                <a:solidFill>
                  <a:srgbClr val="000000"/>
                </a:solidFill>
                <a:effectLst/>
                <a:latin typeface="Arial" panose="020B0604020202020204" pitchFamily="34" charset="0"/>
              </a:rPr>
              <a:t> </a:t>
            </a:r>
            <a:r>
              <a:rPr lang="en-US" sz="2000" b="1" i="0" u="sng" strike="noStrike" dirty="0">
                <a:solidFill>
                  <a:srgbClr val="1155CC"/>
                </a:solidFill>
                <a:effectLst/>
                <a:latin typeface="Arial" panose="020B0604020202020204" pitchFamily="34" charset="0"/>
                <a:hlinkClick r:id="rId3"/>
              </a:rPr>
              <a:t>social advertisement</a:t>
            </a:r>
            <a:r>
              <a:rPr lang="en-US" sz="2000" b="0" i="0" u="none" strike="noStrike" dirty="0">
                <a:solidFill>
                  <a:srgbClr val="000000"/>
                </a:solidFill>
                <a:effectLst/>
                <a:latin typeface="Arial" panose="020B0604020202020204" pitchFamily="34" charset="0"/>
              </a:rPr>
              <a:t> techniques generates substantial growth in both sales and leads.</a:t>
            </a:r>
          </a:p>
          <a:p>
            <a:pPr>
              <a:spcBef>
                <a:spcPts val="1200"/>
              </a:spcBef>
              <a:spcAft>
                <a:spcPts val="1200"/>
              </a:spcAft>
            </a:pPr>
            <a:r>
              <a:rPr lang="en-US" sz="2000" b="1" i="0" u="none" strike="noStrike" dirty="0">
                <a:solidFill>
                  <a:srgbClr val="000000"/>
                </a:solidFill>
                <a:effectLst/>
                <a:latin typeface="Arial" panose="020B0604020202020204" pitchFamily="34" charset="0"/>
              </a:rPr>
              <a:t>Conclusion</a:t>
            </a:r>
            <a:endParaRPr lang="en-US" sz="2000" b="1" dirty="0">
              <a:effectLst/>
            </a:endParaRPr>
          </a:p>
          <a:p>
            <a:pPr marL="0" indent="0" rtl="0">
              <a:spcBef>
                <a:spcPts val="1200"/>
              </a:spcBef>
              <a:spcAft>
                <a:spcPts val="1200"/>
              </a:spcAft>
              <a:buNone/>
            </a:pPr>
            <a:r>
              <a:rPr lang="en-US" sz="2000" b="0" i="0" u="none" strike="noStrike" dirty="0">
                <a:solidFill>
                  <a:srgbClr val="000000"/>
                </a:solidFill>
                <a:effectLst/>
                <a:latin typeface="Arial" panose="020B0604020202020204" pitchFamily="34" charset="0"/>
              </a:rPr>
              <a:t>The digital market demands that businesses make essential investments in </a:t>
            </a:r>
            <a:r>
              <a:rPr lang="en-US" sz="2000" b="1" i="0" u="sng" strike="noStrike" dirty="0">
                <a:solidFill>
                  <a:srgbClr val="1155CC"/>
                </a:solidFill>
                <a:effectLst/>
                <a:latin typeface="Arial" panose="020B0604020202020204" pitchFamily="34" charset="0"/>
                <a:hlinkClick r:id="rId4"/>
              </a:rPr>
              <a:t>social media management services</a:t>
            </a:r>
            <a:r>
              <a:rPr lang="en-US" sz="2000" b="0" i="0" u="none" strike="noStrike" dirty="0">
                <a:solidFill>
                  <a:srgbClr val="000000"/>
                </a:solidFill>
                <a:effectLst/>
                <a:latin typeface="Arial" panose="020B0604020202020204" pitchFamily="34" charset="0"/>
              </a:rPr>
              <a:t>. Social media delivers numerous growth prospects for branding through both natural content methods and financial advertising investments. Businesses that choose the </a:t>
            </a:r>
            <a:r>
              <a:rPr lang="en-US" sz="2000" b="1" i="0" u="sng" strike="noStrike" dirty="0">
                <a:solidFill>
                  <a:srgbClr val="1155CC"/>
                </a:solidFill>
                <a:effectLst/>
                <a:latin typeface="Arial" panose="020B0604020202020204" pitchFamily="34" charset="0"/>
                <a:hlinkClick r:id="rId3"/>
              </a:rPr>
              <a:t>best social media marketing agency</a:t>
            </a:r>
            <a:r>
              <a:rPr lang="en-US" sz="2000" b="0" i="0" u="none" strike="noStrike" dirty="0">
                <a:solidFill>
                  <a:srgbClr val="000000"/>
                </a:solidFill>
                <a:effectLst/>
                <a:latin typeface="Arial" panose="020B0604020202020204" pitchFamily="34" charset="0"/>
              </a:rPr>
              <a:t> achieve their maximum online potential. Your brand acceptance in the competitive market will grow after you take action now.</a:t>
            </a:r>
            <a:endParaRPr lang="en-US" sz="2000" b="0" dirty="0">
              <a:effectLst/>
            </a:endParaRPr>
          </a:p>
          <a:p>
            <a:pPr marL="0" indent="0" rtl="0">
              <a:spcBef>
                <a:spcPts val="1200"/>
              </a:spcBef>
              <a:spcAft>
                <a:spcPts val="1200"/>
              </a:spcAft>
              <a:buNone/>
            </a:pPr>
            <a:r>
              <a:rPr lang="en-US" sz="2000" b="0" i="0" u="none" strike="noStrike" dirty="0">
                <a:solidFill>
                  <a:srgbClr val="000000"/>
                </a:solidFill>
                <a:effectLst/>
                <a:latin typeface="Arial" panose="020B0604020202020204" pitchFamily="34" charset="0"/>
              </a:rPr>
              <a:t>The time has certainly arrived for your brand to progress to higher levels. Professional social media marketing services in India are ready to assist you toward your path to achievement so </a:t>
            </a:r>
            <a:r>
              <a:rPr lang="en-US" sz="2000" b="0" i="0" u="none" strike="noStrike" dirty="0" err="1">
                <a:solidFill>
                  <a:srgbClr val="000000"/>
                </a:solidFill>
                <a:effectLst/>
                <a:latin typeface="Arial" panose="020B0604020202020204" pitchFamily="34" charset="0"/>
              </a:rPr>
              <a:t>rach</a:t>
            </a:r>
            <a:r>
              <a:rPr lang="en-US" sz="2000" b="0" i="0" u="none" strike="noStrike" dirty="0">
                <a:solidFill>
                  <a:srgbClr val="000000"/>
                </a:solidFill>
                <a:effectLst/>
                <a:latin typeface="Arial" panose="020B0604020202020204" pitchFamily="34" charset="0"/>
              </a:rPr>
              <a:t> out right now.</a:t>
            </a:r>
            <a:endParaRPr lang="en-US" sz="2000" b="0" dirty="0">
              <a:effectLst/>
            </a:endParaRPr>
          </a:p>
          <a:p>
            <a:pPr marL="0" indent="0">
              <a:spcBef>
                <a:spcPts val="1200"/>
              </a:spcBef>
              <a:spcAft>
                <a:spcPts val="1200"/>
              </a:spcAft>
              <a:buNone/>
            </a:pPr>
            <a:endParaRPr lang="en-US" sz="2000" b="0" dirty="0">
              <a:effectLst/>
            </a:endParaRPr>
          </a:p>
          <a:p>
            <a:pPr marL="0" indent="0">
              <a:buNone/>
            </a:pPr>
            <a:br>
              <a:rPr lang="en-US" sz="2000" dirty="0"/>
            </a:br>
            <a:endParaRPr lang="en-US" sz="2000" dirty="0"/>
          </a:p>
        </p:txBody>
      </p:sp>
    </p:spTree>
    <p:extLst>
      <p:ext uri="{BB962C8B-B14F-4D97-AF65-F5344CB8AC3E}">
        <p14:creationId xmlns:p14="http://schemas.microsoft.com/office/powerpoint/2010/main" val="2522178630"/>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F9280D-DC7C-FF36-F029-E5A959CFB037}"/>
              </a:ext>
            </a:extLst>
          </p:cNvPr>
          <p:cNvSpPr>
            <a:spLocks noGrp="1"/>
          </p:cNvSpPr>
          <p:nvPr>
            <p:ph idx="1"/>
          </p:nvPr>
        </p:nvSpPr>
        <p:spPr>
          <a:xfrm>
            <a:off x="383457" y="352338"/>
            <a:ext cx="11533239" cy="6254939"/>
          </a:xfrm>
        </p:spPr>
        <p:txBody>
          <a:bodyPr>
            <a:normAutofit/>
          </a:bodyPr>
          <a:lstStyle/>
          <a:p>
            <a:pPr marL="0" indent="0">
              <a:buNone/>
            </a:pPr>
            <a:r>
              <a:rPr lang="en-US" dirty="0">
                <a:solidFill>
                  <a:srgbClr val="242424"/>
                </a:solidFill>
                <a:latin typeface="DM Sans" pitchFamily="2" charset="0"/>
              </a:rPr>
              <a:t> </a:t>
            </a:r>
            <a:r>
              <a:rPr lang="en-US" b="1" dirty="0">
                <a:solidFill>
                  <a:srgbClr val="242424"/>
                </a:solidFill>
                <a:latin typeface="DM Sans" pitchFamily="2" charset="0"/>
              </a:rPr>
              <a:t>Contact us</a:t>
            </a:r>
          </a:p>
          <a:p>
            <a:pPr marL="0" indent="0">
              <a:buNone/>
            </a:pPr>
            <a:endParaRPr lang="en-US" b="1" dirty="0">
              <a:solidFill>
                <a:srgbClr val="242424"/>
              </a:solidFill>
              <a:latin typeface="DM Sans" pitchFamily="2" charset="0"/>
            </a:endParaRPr>
          </a:p>
          <a:p>
            <a:pPr fontAlgn="base"/>
            <a:r>
              <a:rPr lang="en-US" sz="2000" b="0" i="0" dirty="0">
                <a:effectLst/>
                <a:latin typeface="Helvetica" panose="020B0604020202020204" pitchFamily="34" charset="0"/>
              </a:rPr>
              <a:t>We combine creative marketing strategies with digital media and technology to drive your brand’s scalable and sustainable growth.</a:t>
            </a:r>
          </a:p>
          <a:p>
            <a:pPr algn="l" fontAlgn="base"/>
            <a:r>
              <a:rPr lang="en-US" sz="2000" b="0" i="0" dirty="0">
                <a:effectLst/>
                <a:latin typeface="Helvetica" panose="020B0604020202020204" pitchFamily="34" charset="0"/>
              </a:rPr>
              <a:t>With almost 10+ years of award-winning digital and creative marketing experience across start-ups, SMEs, and multi-national B2B and B2C brands, we love what we do!</a:t>
            </a:r>
          </a:p>
          <a:p>
            <a:pPr algn="l" fontAlgn="base"/>
            <a:endParaRPr lang="en-US" b="0" i="0" dirty="0">
              <a:effectLst/>
              <a:latin typeface="Helvetica" panose="020B0604020202020204" pitchFamily="34" charset="0"/>
            </a:endParaRPr>
          </a:p>
          <a:p>
            <a:r>
              <a:rPr lang="en-IN" sz="2000" dirty="0">
                <a:hlinkClick r:id="rId2">
                  <a:extLst>
                    <a:ext uri="{A12FA001-AC4F-418D-AE19-62706E023703}">
                      <ahyp:hlinkClr xmlns:ahyp="http://schemas.microsoft.com/office/drawing/2018/hyperlinkcolor" val="tx"/>
                    </a:ext>
                  </a:extLst>
                </a:hlinkClick>
              </a:rPr>
              <a:t> https://growthwayadvertising.com/</a:t>
            </a:r>
            <a:endParaRPr lang="en-IN" sz="2000" dirty="0"/>
          </a:p>
          <a:p>
            <a:pPr marL="0" indent="0">
              <a:buNone/>
            </a:pPr>
            <a:endParaRPr lang="en-IN" sz="2000" dirty="0"/>
          </a:p>
          <a:p>
            <a:r>
              <a:rPr lang="en-US" sz="2000" b="0" i="0" dirty="0">
                <a:effectLst/>
                <a:latin typeface="Helvetica" panose="020B0604020202020204" pitchFamily="34" charset="0"/>
              </a:rPr>
              <a:t>Office No – 703, ANP Landmark, Sr. no. 89, </a:t>
            </a:r>
            <a:r>
              <a:rPr lang="en-US" sz="2000" b="0" i="0" dirty="0" err="1">
                <a:effectLst/>
                <a:latin typeface="Helvetica" panose="020B0604020202020204" pitchFamily="34" charset="0"/>
              </a:rPr>
              <a:t>Bhumkar</a:t>
            </a:r>
            <a:r>
              <a:rPr lang="en-US" sz="2000" b="0" i="0" dirty="0">
                <a:effectLst/>
                <a:latin typeface="Helvetica" panose="020B0604020202020204" pitchFamily="34" charset="0"/>
              </a:rPr>
              <a:t> </a:t>
            </a:r>
            <a:r>
              <a:rPr lang="en-US" sz="2000" b="0" i="0" dirty="0" err="1">
                <a:effectLst/>
                <a:latin typeface="Helvetica" panose="020B0604020202020204" pitchFamily="34" charset="0"/>
              </a:rPr>
              <a:t>Chowk,Hinjawadi</a:t>
            </a:r>
            <a:r>
              <a:rPr lang="en-US" sz="2000" b="0" i="0" dirty="0">
                <a:effectLst/>
                <a:latin typeface="Helvetica" panose="020B0604020202020204" pitchFamily="34" charset="0"/>
              </a:rPr>
              <a:t> – </a:t>
            </a:r>
            <a:r>
              <a:rPr lang="en-US" sz="2000" b="0" i="0" dirty="0" err="1">
                <a:effectLst/>
                <a:latin typeface="Helvetica" panose="020B0604020202020204" pitchFamily="34" charset="0"/>
              </a:rPr>
              <a:t>Wakad</a:t>
            </a:r>
            <a:r>
              <a:rPr lang="en-US" sz="2000" b="0" i="0" dirty="0">
                <a:effectLst/>
                <a:latin typeface="Helvetica" panose="020B0604020202020204" pitchFamily="34" charset="0"/>
              </a:rPr>
              <a:t> Rd, Pune, Maharashtra 411057</a:t>
            </a:r>
          </a:p>
          <a:p>
            <a:pPr marL="0" indent="0" algn="l">
              <a:buNone/>
            </a:pPr>
            <a:endParaRPr lang="en-US" b="0" i="0" dirty="0">
              <a:solidFill>
                <a:srgbClr val="0A0A0A"/>
              </a:solidFill>
              <a:effectLst/>
              <a:latin typeface="Roboto" panose="02000000000000000000" pitchFamily="2" charset="0"/>
            </a:endParaRPr>
          </a:p>
          <a:p>
            <a:pPr marL="0" indent="0" algn="l">
              <a:buNone/>
            </a:pPr>
            <a:r>
              <a:rPr lang="en-US" b="1" dirty="0">
                <a:latin typeface="DM Sans" pitchFamily="2" charset="0"/>
              </a:rPr>
              <a:t> Phone</a:t>
            </a:r>
            <a:r>
              <a:rPr lang="en-US" b="1" dirty="0">
                <a:solidFill>
                  <a:srgbClr val="467886"/>
                </a:solidFill>
                <a:latin typeface="DM Sans" pitchFamily="2" charset="0"/>
              </a:rPr>
              <a:t> </a:t>
            </a:r>
            <a:r>
              <a:rPr lang="en-US" b="1" dirty="0">
                <a:latin typeface="DM Sans" pitchFamily="2" charset="0"/>
              </a:rPr>
              <a:t>: </a:t>
            </a:r>
            <a:r>
              <a:rPr lang="en-US" b="0" i="0" u="none" strike="noStrike" dirty="0">
                <a:effectLst/>
                <a:latin typeface="Inter Tight"/>
                <a:hlinkClick r:id="rId3"/>
              </a:rPr>
              <a:t>7709280369</a:t>
            </a:r>
            <a:endParaRPr lang="en-US" b="0" i="0" u="none" strike="noStrike" dirty="0">
              <a:effectLst/>
              <a:latin typeface="Inter Tight"/>
            </a:endParaRPr>
          </a:p>
          <a:p>
            <a:pPr marL="0" indent="0" algn="l">
              <a:buNone/>
            </a:pPr>
            <a:r>
              <a:rPr lang="en-US" b="1" dirty="0">
                <a:latin typeface="DM Sans" pitchFamily="2" charset="0"/>
              </a:rPr>
              <a:t> Email: </a:t>
            </a:r>
            <a:r>
              <a:rPr lang="en-US" b="0" i="0" u="none" strike="noStrike" dirty="0">
                <a:effectLst/>
                <a:latin typeface="Inter Tight"/>
                <a:hlinkClick r:id="rId4"/>
              </a:rPr>
              <a:t>Bhavesh@growthwayadvertising.com</a:t>
            </a:r>
            <a:endParaRPr lang="en-US" b="1" dirty="0">
              <a:latin typeface="DM Sans" pitchFamily="2" charset="0"/>
            </a:endParaRPr>
          </a:p>
          <a:p>
            <a:pPr marL="0" indent="0" rtl="0">
              <a:spcBef>
                <a:spcPts val="0"/>
              </a:spcBef>
              <a:spcAft>
                <a:spcPts val="0"/>
              </a:spcAft>
              <a:buNone/>
            </a:pPr>
            <a:endParaRPr lang="en-US" sz="1800" b="0" dirty="0">
              <a:effectLst/>
            </a:endParaRPr>
          </a:p>
          <a:p>
            <a:endParaRPr lang="en-IN" sz="1800" dirty="0"/>
          </a:p>
          <a:p>
            <a:endParaRPr lang="en-IN" sz="1800" dirty="0"/>
          </a:p>
          <a:p>
            <a:pPr marL="0" indent="0" rtl="0">
              <a:spcBef>
                <a:spcPts val="1200"/>
              </a:spcBef>
              <a:spcAft>
                <a:spcPts val="1200"/>
              </a:spcAft>
              <a:buNone/>
            </a:pPr>
            <a:endParaRPr lang="en-IN" dirty="0"/>
          </a:p>
          <a:p>
            <a:endParaRPr lang="en-IN" dirty="0"/>
          </a:p>
          <a:p>
            <a:endParaRPr lang="en-IN" dirty="0"/>
          </a:p>
          <a:p>
            <a:endParaRPr lang="en-IN" dirty="0"/>
          </a:p>
          <a:p>
            <a:pPr marL="0" indent="0" rtl="0">
              <a:spcBef>
                <a:spcPts val="1200"/>
              </a:spcBef>
              <a:spcAft>
                <a:spcPts val="1200"/>
              </a:spcAft>
              <a:buNone/>
            </a:pPr>
            <a:endParaRPr lang="en-US" b="0" dirty="0">
              <a:effectLst/>
            </a:endParaRPr>
          </a:p>
        </p:txBody>
      </p:sp>
    </p:spTree>
    <p:extLst>
      <p:ext uri="{BB962C8B-B14F-4D97-AF65-F5344CB8AC3E}">
        <p14:creationId xmlns:p14="http://schemas.microsoft.com/office/powerpoint/2010/main" val="342745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156</TotalTime>
  <Words>677</Words>
  <Application>Microsoft Office PowerPoint</Application>
  <PresentationFormat>Widescreen</PresentationFormat>
  <Paragraphs>53</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Aptos</vt:lpstr>
      <vt:lpstr>Aptos Display</vt:lpstr>
      <vt:lpstr>Arial</vt:lpstr>
      <vt:lpstr>DM Sans</vt:lpstr>
      <vt:lpstr>Helvetica</vt:lpstr>
      <vt:lpstr>Inter Tight</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Tejal Dalvi</dc:creator>
  <cp:lastModifiedBy>Abhijeet Walke</cp:lastModifiedBy>
  <cp:revision>13</cp:revision>
  <dcterms:created xsi:type="dcterms:W3CDTF">2024-08-14T08:07:43Z</dcterms:created>
  <dcterms:modified xsi:type="dcterms:W3CDTF">2025-02-27T07:30:31Z</dcterms:modified>
</cp:coreProperties>
</file>