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8" d="100"/>
          <a:sy n="78" d="100"/>
        </p:scale>
        <p:origin x="8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A2B2-7E74-D701-385B-593E4E0197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C759276-D381-8857-3628-0342A412ED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0768198-E097-F938-6232-8D278498DE8E}"/>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5" name="Footer Placeholder 4">
            <a:extLst>
              <a:ext uri="{FF2B5EF4-FFF2-40B4-BE49-F238E27FC236}">
                <a16:creationId xmlns:a16="http://schemas.microsoft.com/office/drawing/2014/main" id="{A7385465-C384-B02A-F7E9-752FC3AB87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E7F303-4AF5-C6E2-E68B-3766287C5113}"/>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81770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02ED-504F-19C8-565D-81C0A8469B9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6414CC8-B9FA-E893-9851-1C6196F360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B34810A-BB61-CBD1-1231-9A97E48EFCFE}"/>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5" name="Footer Placeholder 4">
            <a:extLst>
              <a:ext uri="{FF2B5EF4-FFF2-40B4-BE49-F238E27FC236}">
                <a16:creationId xmlns:a16="http://schemas.microsoft.com/office/drawing/2014/main" id="{7236A876-F446-F74D-7F1E-2AD1A89338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779458-8153-3F84-6065-953F3794B8A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70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7D3F-C465-4717-6B70-63CA1C9DDF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3259207-BA2F-B8B7-A19C-B175CEDB6F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05202B-62FD-9485-E839-0E8D6518C939}"/>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5" name="Footer Placeholder 4">
            <a:extLst>
              <a:ext uri="{FF2B5EF4-FFF2-40B4-BE49-F238E27FC236}">
                <a16:creationId xmlns:a16="http://schemas.microsoft.com/office/drawing/2014/main" id="{29884B89-43B7-CE10-11EC-F1F8BECCA8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2402E9-B02B-04A2-1DD5-D4872DFA1892}"/>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701181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5201-515B-DBB0-3A77-7DC6AA3DE0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1724AA-4241-C794-38DE-B4171E100B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13361DC-1F5B-0F33-5AFB-1A489E1D75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3BAA1F5-4FA2-A2A4-0FD4-E54ABC33E807}"/>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6" name="Footer Placeholder 5">
            <a:extLst>
              <a:ext uri="{FF2B5EF4-FFF2-40B4-BE49-F238E27FC236}">
                <a16:creationId xmlns:a16="http://schemas.microsoft.com/office/drawing/2014/main" id="{76968E91-C6A4-BD9D-4199-A2E38661455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A3C3B3-66F8-604D-2C89-0D5DD99631D8}"/>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52404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45DE-17A5-0D77-7A0C-3CED740259A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89833C4-8191-12B9-E73A-CC931E1069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9DD93D-DD58-B3A4-8932-7CEE343B63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9E91A21-314E-CD36-0341-AD6533F6D3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8C9595-A88F-5809-EDB2-8B2560230B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44ED7B9-B305-435B-D584-77943285F024}"/>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8" name="Footer Placeholder 7">
            <a:extLst>
              <a:ext uri="{FF2B5EF4-FFF2-40B4-BE49-F238E27FC236}">
                <a16:creationId xmlns:a16="http://schemas.microsoft.com/office/drawing/2014/main" id="{11A435C0-CF55-DCB2-6887-4A0BD0666FA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9548FB1-63A4-F6EA-AB68-68149C058076}"/>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688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9AC50-0FDA-32CC-4963-9AA87C220A0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616DCE-68CB-FB3C-B1F4-F3D405F18EFC}"/>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4" name="Footer Placeholder 3">
            <a:extLst>
              <a:ext uri="{FF2B5EF4-FFF2-40B4-BE49-F238E27FC236}">
                <a16:creationId xmlns:a16="http://schemas.microsoft.com/office/drawing/2014/main" id="{6C1D1EA1-7FB7-88D6-D9F1-F9B02EA8AD4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A8CAA0B-F0BC-E1C6-5062-D1542FC5ED5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64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A023E2-E44B-92B3-986D-67CE00FDA715}"/>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3" name="Footer Placeholder 2">
            <a:extLst>
              <a:ext uri="{FF2B5EF4-FFF2-40B4-BE49-F238E27FC236}">
                <a16:creationId xmlns:a16="http://schemas.microsoft.com/office/drawing/2014/main" id="{4EB6835F-7B37-5B7F-2E58-B7B958EFBF1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AE94FD6-B61A-DFC9-FFDE-B690AE8D7601}"/>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847627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BE3BE-E68A-EA00-E0A6-914239B5A5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EBCB55C-BB29-3481-8E25-8F1BD2051A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3DE3E9D-65FA-98E4-6B1A-C19A633EC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AEB29D-D1DC-6BB7-7FFA-B56723415128}"/>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6" name="Footer Placeholder 5">
            <a:extLst>
              <a:ext uri="{FF2B5EF4-FFF2-40B4-BE49-F238E27FC236}">
                <a16:creationId xmlns:a16="http://schemas.microsoft.com/office/drawing/2014/main" id="{E80126E2-EBC4-9B9F-6C70-80816F4503C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1AA3AF7-C1AA-93BD-EC29-0644F7C0313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585997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9CBA6-2B0D-205F-C250-ED2A0FCBF6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80DE387-1345-6937-06A4-B11AE6CD31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708ABF5-4164-927F-6EA0-0A1AD79A4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068E59-844C-C30C-C03F-D1A515EFD3C2}"/>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6" name="Footer Placeholder 5">
            <a:extLst>
              <a:ext uri="{FF2B5EF4-FFF2-40B4-BE49-F238E27FC236}">
                <a16:creationId xmlns:a16="http://schemas.microsoft.com/office/drawing/2014/main" id="{4A489F11-41AB-F39C-3B0D-72C08F4DCA8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C4B73CF-6DC4-A387-EE07-2D0BE4A9632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851599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A4E41-F34A-1048-623F-6116EC82B59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82D932F-BF5A-34EA-4E3E-2C9B24D2F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5349A6-04CC-BBDA-E223-4ED9333924FE}"/>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5" name="Footer Placeholder 4">
            <a:extLst>
              <a:ext uri="{FF2B5EF4-FFF2-40B4-BE49-F238E27FC236}">
                <a16:creationId xmlns:a16="http://schemas.microsoft.com/office/drawing/2014/main" id="{94AF9C28-0DCC-5013-2D79-EA88D0140C7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63385E-64BF-4755-4FAC-22BA3BDD0A40}"/>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6783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5247C1-08B1-EE88-B6DD-6E886F47BF4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6A32F72-1A2D-75BC-F6BF-48CB03FDF4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5A23165-08D6-7299-134A-E2A3D2A21455}"/>
              </a:ext>
            </a:extLst>
          </p:cNvPr>
          <p:cNvSpPr>
            <a:spLocks noGrp="1"/>
          </p:cNvSpPr>
          <p:nvPr>
            <p:ph type="dt" sz="half" idx="10"/>
          </p:nvPr>
        </p:nvSpPr>
        <p:spPr/>
        <p:txBody>
          <a:bodyPr/>
          <a:lstStyle/>
          <a:p>
            <a:fld id="{98402535-41F4-4B30-96D1-E962A7343D0C}" type="datetimeFigureOut">
              <a:rPr lang="en-IN" smtClean="0"/>
              <a:t>24-02-2025</a:t>
            </a:fld>
            <a:endParaRPr lang="en-IN"/>
          </a:p>
        </p:txBody>
      </p:sp>
      <p:sp>
        <p:nvSpPr>
          <p:cNvPr id="5" name="Footer Placeholder 4">
            <a:extLst>
              <a:ext uri="{FF2B5EF4-FFF2-40B4-BE49-F238E27FC236}">
                <a16:creationId xmlns:a16="http://schemas.microsoft.com/office/drawing/2014/main" id="{C6537196-E40C-20D7-FB09-9AFA89193AC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8C7ACEE-E722-4984-F084-6F0F3B90BBC9}"/>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45501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93F57-DFDA-B2C8-BF7D-C14E21419A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C9502E-067B-002D-5CB0-5D23216386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60D4B39-0EEB-77F7-1B41-620186E83D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402535-41F4-4B30-96D1-E962A7343D0C}" type="datetimeFigureOut">
              <a:rPr lang="en-IN" smtClean="0"/>
              <a:t>24-02-2025</a:t>
            </a:fld>
            <a:endParaRPr lang="en-IN"/>
          </a:p>
        </p:txBody>
      </p:sp>
      <p:sp>
        <p:nvSpPr>
          <p:cNvPr id="5" name="Footer Placeholder 4">
            <a:extLst>
              <a:ext uri="{FF2B5EF4-FFF2-40B4-BE49-F238E27FC236}">
                <a16:creationId xmlns:a16="http://schemas.microsoft.com/office/drawing/2014/main" id="{DFD72E4D-FD09-4D5D-C2E8-AACC93ECB2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E2D1C3C-E8B6-41C3-8F7D-407AC1E2A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3D7278-F8C9-40C7-BE40-90066ACF69B4}" type="slidenum">
              <a:rPr lang="en-IN" smtClean="0"/>
              <a:t>‹#›</a:t>
            </a:fld>
            <a:endParaRPr lang="en-IN"/>
          </a:p>
        </p:txBody>
      </p:sp>
    </p:spTree>
    <p:extLst>
      <p:ext uri="{BB962C8B-B14F-4D97-AF65-F5344CB8AC3E}">
        <p14:creationId xmlns:p14="http://schemas.microsoft.com/office/powerpoint/2010/main" val="438505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rowthigo.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growthigo.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growthigo.com/product-category/corporate-gifts-for-employe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growthigo.com/product-category/corporate-gifts-for-clien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growthigo.com/" TargetMode="External"/><Relationship Id="rId2" Type="http://schemas.openxmlformats.org/officeDocument/2006/relationships/hyperlink" Target="https://growthwayadvertising.com/" TargetMode="External"/><Relationship Id="rId1" Type="http://schemas.openxmlformats.org/officeDocument/2006/relationships/slideLayout" Target="../slideLayouts/slideLayout2.xml"/><Relationship Id="rId5" Type="http://schemas.openxmlformats.org/officeDocument/2006/relationships/hyperlink" Target="mailto:Bhavesh@growthwayadvertising.com" TargetMode="External"/><Relationship Id="rId4" Type="http://schemas.openxmlformats.org/officeDocument/2006/relationships/hyperlink" Target="tel:770928036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B3AC21-9CB0-FFE7-CFF3-65C93F197ABA}"/>
              </a:ext>
            </a:extLst>
          </p:cNvPr>
          <p:cNvSpPr>
            <a:spLocks noGrp="1"/>
          </p:cNvSpPr>
          <p:nvPr>
            <p:ph type="subTitle" idx="1"/>
          </p:nvPr>
        </p:nvSpPr>
        <p:spPr>
          <a:xfrm>
            <a:off x="1524000" y="5407742"/>
            <a:ext cx="9144000" cy="963561"/>
          </a:xfrm>
        </p:spPr>
        <p:txBody>
          <a:bodyPr>
            <a:normAutofit/>
          </a:bodyPr>
          <a:lstStyle/>
          <a:p>
            <a:r>
              <a:rPr lang="en-IN" sz="2800" dirty="0">
                <a:hlinkClick r:id="rId2">
                  <a:extLst>
                    <a:ext uri="{A12FA001-AC4F-418D-AE19-62706E023703}">
                      <ahyp:hlinkClr xmlns:ahyp="http://schemas.microsoft.com/office/drawing/2018/hyperlinkcolor" val="tx"/>
                    </a:ext>
                  </a:extLst>
                </a:hlinkClick>
              </a:rPr>
              <a:t>https://growthigo.com/</a:t>
            </a:r>
            <a:endParaRPr lang="en-IN" sz="2800" dirty="0"/>
          </a:p>
        </p:txBody>
      </p:sp>
      <p:pic>
        <p:nvPicPr>
          <p:cNvPr id="4" name="Picture 3">
            <a:extLst>
              <a:ext uri="{FF2B5EF4-FFF2-40B4-BE49-F238E27FC236}">
                <a16:creationId xmlns:a16="http://schemas.microsoft.com/office/drawing/2014/main" id="{78091E01-D523-4B0F-6CBC-6DA6B59FF7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4564" y="2798954"/>
            <a:ext cx="6902871" cy="1679179"/>
          </a:xfrm>
          <a:prstGeom prst="rect">
            <a:avLst/>
          </a:prstGeom>
        </p:spPr>
      </p:pic>
      <p:sp>
        <p:nvSpPr>
          <p:cNvPr id="2" name="TextBox 1">
            <a:extLst>
              <a:ext uri="{FF2B5EF4-FFF2-40B4-BE49-F238E27FC236}">
                <a16:creationId xmlns:a16="http://schemas.microsoft.com/office/drawing/2014/main" id="{24C4FD20-2EB1-32DF-DDB9-7CA0E3F692BE}"/>
              </a:ext>
            </a:extLst>
          </p:cNvPr>
          <p:cNvSpPr txBox="1"/>
          <p:nvPr/>
        </p:nvSpPr>
        <p:spPr>
          <a:xfrm>
            <a:off x="1751369" y="995638"/>
            <a:ext cx="8689260" cy="954107"/>
          </a:xfrm>
          <a:prstGeom prst="rect">
            <a:avLst/>
          </a:prstGeom>
          <a:noFill/>
        </p:spPr>
        <p:txBody>
          <a:bodyPr wrap="square" rtlCol="0">
            <a:spAutoFit/>
          </a:bodyPr>
          <a:lstStyle/>
          <a:p>
            <a:pPr rtl="0">
              <a:spcBef>
                <a:spcPts val="1200"/>
              </a:spcBef>
              <a:spcAft>
                <a:spcPts val="1200"/>
              </a:spcAft>
            </a:pPr>
            <a:r>
              <a:rPr lang="en-US" sz="2800" b="1" i="0" u="none" strike="noStrike" dirty="0">
                <a:solidFill>
                  <a:srgbClr val="000000"/>
                </a:solidFill>
                <a:effectLst/>
                <a:latin typeface="Arial" panose="020B0604020202020204" pitchFamily="34" charset="0"/>
              </a:rPr>
              <a:t>The Rise of Customized Corporate Gifts in India: Trends and Insights</a:t>
            </a:r>
            <a:endParaRPr lang="en-US" sz="2800" b="0" dirty="0">
              <a:effectLst/>
            </a:endParaRPr>
          </a:p>
        </p:txBody>
      </p:sp>
    </p:spTree>
    <p:extLst>
      <p:ext uri="{BB962C8B-B14F-4D97-AF65-F5344CB8AC3E}">
        <p14:creationId xmlns:p14="http://schemas.microsoft.com/office/powerpoint/2010/main" val="3255423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E095142-EA1C-C2F4-CEF9-C6DA0376DE73}"/>
              </a:ext>
            </a:extLst>
          </p:cNvPr>
          <p:cNvSpPr>
            <a:spLocks noGrp="1"/>
          </p:cNvSpPr>
          <p:nvPr>
            <p:ph type="subTitle" idx="1"/>
          </p:nvPr>
        </p:nvSpPr>
        <p:spPr>
          <a:xfrm>
            <a:off x="167149" y="619432"/>
            <a:ext cx="11867536" cy="6096000"/>
          </a:xfrm>
        </p:spPr>
        <p:txBody>
          <a:bodyPr>
            <a:normAutofit/>
          </a:bodyPr>
          <a:lstStyle/>
          <a:p>
            <a:pPr algn="l" rtl="0"/>
            <a:r>
              <a:rPr lang="en-US" sz="1800" b="0" i="0" u="none" strike="noStrike" dirty="0">
                <a:solidFill>
                  <a:srgbClr val="000000"/>
                </a:solidFill>
                <a:effectLst/>
                <a:latin typeface="Arial" panose="020B0604020202020204" pitchFamily="34" charset="0"/>
              </a:rPr>
              <a:t>Corporate gifting has undergone immense growth over the last few years, with companies now on the lookout for corporate gifts as a means to develop good relationships with employees, clients, and stakeholders. The demand for customized corporate gifts in India has gone up enormously as organizations look upon offering thoughtful and personalized gifting options for better brand recognition and loyalty. This blog delves into trends and insights that convey a boost in popularity for customized corporate gifts in India and strategizes how companies can exploit them.</a:t>
            </a:r>
          </a:p>
          <a:p>
            <a:pPr algn="l" rtl="0"/>
            <a:endParaRPr lang="en-US" sz="1800" dirty="0">
              <a:solidFill>
                <a:srgbClr val="000000"/>
              </a:solidFill>
              <a:latin typeface="Arial" panose="020B0604020202020204" pitchFamily="34" charset="0"/>
            </a:endParaRPr>
          </a:p>
          <a:p>
            <a:pPr algn="l" rtl="0"/>
            <a:endParaRPr lang="en-US" sz="1600" b="0" dirty="0">
              <a:effectLst/>
            </a:endParaRPr>
          </a:p>
          <a:p>
            <a:pPr marL="285750" indent="-285750" algn="l" rtl="0">
              <a:spcBef>
                <a:spcPts val="1600"/>
              </a:spcBef>
              <a:spcAft>
                <a:spcPts val="400"/>
              </a:spcAft>
              <a:buFont typeface="Wingdings" panose="05000000000000000000" pitchFamily="2" charset="2"/>
              <a:buChar char="v"/>
            </a:pPr>
            <a:r>
              <a:rPr lang="en-US" sz="1800" b="1" i="0" u="none" strike="noStrike" dirty="0">
                <a:solidFill>
                  <a:srgbClr val="000000"/>
                </a:solidFill>
                <a:effectLst/>
                <a:latin typeface="Arial" panose="020B0604020202020204" pitchFamily="34" charset="0"/>
              </a:rPr>
              <a:t>Increased Demand for Customized Corporate Gifts</a:t>
            </a:r>
            <a:endParaRPr lang="en-US" sz="1600" b="1" dirty="0">
              <a:effectLst/>
            </a:endParaRPr>
          </a:p>
          <a:p>
            <a:pPr algn="l" rtl="0"/>
            <a:r>
              <a:rPr lang="en-US" sz="1800" b="0" i="0" u="none" strike="noStrike" dirty="0">
                <a:solidFill>
                  <a:srgbClr val="000000"/>
                </a:solidFill>
                <a:effectLst/>
                <a:latin typeface="Arial" panose="020B0604020202020204" pitchFamily="34" charset="0"/>
              </a:rPr>
              <a:t>Personalization is the driving force behind today's gifting trends. Gone are the days of generic gifting that fails to connect with the target audience. Corporate gifts nowadays represent brand ethos and customer values. The addition of names, logos, or customized designs on corporate gifts enhances their value, making a corporate gift more meaningful and powerful.</a:t>
            </a:r>
            <a:endParaRPr lang="en-US" sz="1600" b="0" dirty="0">
              <a:effectLst/>
            </a:endParaRPr>
          </a:p>
          <a:p>
            <a:pPr algn="l"/>
            <a:br>
              <a:rPr lang="en-US" sz="1600" dirty="0"/>
            </a:br>
            <a:endParaRPr lang="en-US" sz="2000" b="0" dirty="0">
              <a:effectLst/>
            </a:endParaRPr>
          </a:p>
        </p:txBody>
      </p:sp>
    </p:spTree>
    <p:extLst>
      <p:ext uri="{BB962C8B-B14F-4D97-AF65-F5344CB8AC3E}">
        <p14:creationId xmlns:p14="http://schemas.microsoft.com/office/powerpoint/2010/main" val="1621024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12C5B3-AF47-C39D-9272-792364F100B9}"/>
              </a:ext>
            </a:extLst>
          </p:cNvPr>
          <p:cNvSpPr>
            <a:spLocks noGrp="1"/>
          </p:cNvSpPr>
          <p:nvPr>
            <p:ph idx="1"/>
          </p:nvPr>
        </p:nvSpPr>
        <p:spPr>
          <a:xfrm>
            <a:off x="403122" y="698090"/>
            <a:ext cx="11552903" cy="6066503"/>
          </a:xfrm>
        </p:spPr>
        <p:txBody>
          <a:bodyPr>
            <a:normAutofit/>
          </a:bodyPr>
          <a:lstStyle/>
          <a:p>
            <a:pPr rtl="0">
              <a:spcBef>
                <a:spcPts val="1600"/>
              </a:spcBef>
              <a:spcAft>
                <a:spcPts val="400"/>
              </a:spcAft>
              <a:buFont typeface="Wingdings" panose="05000000000000000000" pitchFamily="2" charset="2"/>
              <a:buChar char="v"/>
            </a:pPr>
            <a:r>
              <a:rPr lang="en-US" sz="1800" b="1" i="0" u="none" strike="noStrike" dirty="0">
                <a:solidFill>
                  <a:srgbClr val="000000"/>
                </a:solidFill>
                <a:effectLst/>
                <a:latin typeface="Arial" panose="020B0604020202020204" pitchFamily="34" charset="0"/>
              </a:rPr>
              <a:t>Trends in Corporate Gifting</a:t>
            </a:r>
            <a:endParaRPr lang="en-US" sz="1400" b="1" dirty="0">
              <a:effectLst/>
            </a:endParaRPr>
          </a:p>
          <a:p>
            <a:pPr marL="0" indent="0" rtl="0">
              <a:spcBef>
                <a:spcPts val="1400"/>
              </a:spcBef>
              <a:spcAft>
                <a:spcPts val="400"/>
              </a:spcAft>
              <a:buNone/>
            </a:pPr>
            <a:r>
              <a:rPr lang="en-US" sz="1800" b="1" i="0" u="none" strike="noStrike" dirty="0">
                <a:solidFill>
                  <a:srgbClr val="000000"/>
                </a:solidFill>
                <a:effectLst/>
                <a:latin typeface="Arial" panose="020B0604020202020204" pitchFamily="34" charset="0"/>
              </a:rPr>
              <a:t>1. A Shift to Premium and Luxury Gifts</a:t>
            </a:r>
            <a:endParaRPr lang="en-US" sz="1400" b="1" dirty="0">
              <a:effectLst/>
            </a:endParaRPr>
          </a:p>
          <a:p>
            <a:pPr marL="0" indent="0" rtl="0">
              <a:buNone/>
            </a:pPr>
            <a:r>
              <a:rPr lang="en-US" sz="1800" b="0" i="0" u="none" strike="noStrike" dirty="0">
                <a:solidFill>
                  <a:srgbClr val="000000"/>
                </a:solidFill>
                <a:effectLst/>
                <a:latin typeface="Arial" panose="020B0604020202020204" pitchFamily="34" charset="0"/>
              </a:rPr>
              <a:t>Increased competition has sparked a trend among companies for investing in </a:t>
            </a:r>
            <a:r>
              <a:rPr lang="en-US" sz="1800" b="1" i="0" u="sng" strike="noStrike" dirty="0">
                <a:solidFill>
                  <a:srgbClr val="1155CC"/>
                </a:solidFill>
                <a:effectLst/>
                <a:latin typeface="Arial" panose="020B0604020202020204" pitchFamily="34" charset="0"/>
                <a:hlinkClick r:id="rId2"/>
              </a:rPr>
              <a:t>luxury corporate gifts</a:t>
            </a:r>
            <a:r>
              <a:rPr lang="en-US" sz="1800" b="0" i="0" u="none" strike="noStrike" dirty="0">
                <a:solidFill>
                  <a:srgbClr val="000000"/>
                </a:solidFill>
                <a:effectLst/>
                <a:latin typeface="Arial" panose="020B0604020202020204" pitchFamily="34" charset="0"/>
              </a:rPr>
              <a:t> to impress high-value clients and employees. Gifts that reflect an aura of class and uniqueness include leather accessories, high-tech gadgets, and gourmet gift baskets.</a:t>
            </a:r>
          </a:p>
          <a:p>
            <a:pPr rtl="0"/>
            <a:endParaRPr lang="en-US" sz="1800" dirty="0">
              <a:solidFill>
                <a:srgbClr val="000000"/>
              </a:solidFill>
              <a:latin typeface="Arial" panose="020B0604020202020204" pitchFamily="34" charset="0"/>
            </a:endParaRPr>
          </a:p>
          <a:p>
            <a:pPr marL="0" indent="0" rtl="0">
              <a:buNone/>
            </a:pPr>
            <a:endParaRPr lang="en-US" sz="1400" b="0" dirty="0">
              <a:effectLst/>
            </a:endParaRPr>
          </a:p>
          <a:p>
            <a:pPr marL="0" indent="0" rtl="0">
              <a:spcBef>
                <a:spcPts val="1400"/>
              </a:spcBef>
              <a:spcAft>
                <a:spcPts val="400"/>
              </a:spcAft>
              <a:buNone/>
            </a:pPr>
            <a:r>
              <a:rPr lang="en-US" sz="1800" b="1" i="0" u="none" strike="noStrike" dirty="0">
                <a:solidFill>
                  <a:srgbClr val="000000"/>
                </a:solidFill>
                <a:effectLst/>
                <a:latin typeface="Arial" panose="020B0604020202020204" pitchFamily="34" charset="0"/>
              </a:rPr>
              <a:t>2. Eco-Friendly and Sustainable Corporate Gifts</a:t>
            </a:r>
            <a:endParaRPr lang="en-US" sz="1400" b="1" dirty="0">
              <a:effectLst/>
            </a:endParaRPr>
          </a:p>
          <a:p>
            <a:pPr marL="0" indent="0" rtl="0">
              <a:buNone/>
            </a:pPr>
            <a:r>
              <a:rPr lang="en-US" sz="1800" b="0" i="0" u="none" strike="noStrike" dirty="0">
                <a:solidFill>
                  <a:srgbClr val="000000"/>
                </a:solidFill>
                <a:effectLst/>
                <a:latin typeface="Arial" panose="020B0604020202020204" pitchFamily="34" charset="0"/>
              </a:rPr>
              <a:t>Focusing increasingly on sustainability, companies are now opting for corporate gift alternatives that are sustainable, like reusable bottles, bamboo notebooks, and organic gift hampers. These gifts lower the environmental footprint while appealing to conscious consumers.</a:t>
            </a:r>
            <a:endParaRPr lang="en-US" sz="1400" b="0" dirty="0">
              <a:effectLst/>
            </a:endParaRPr>
          </a:p>
          <a:p>
            <a:pPr marL="0" indent="0">
              <a:buNone/>
            </a:pPr>
            <a:br>
              <a:rPr lang="en-US" sz="1400" dirty="0"/>
            </a:br>
            <a:endParaRPr lang="en-US" sz="2000" dirty="0"/>
          </a:p>
        </p:txBody>
      </p:sp>
    </p:spTree>
    <p:extLst>
      <p:ext uri="{BB962C8B-B14F-4D97-AF65-F5344CB8AC3E}">
        <p14:creationId xmlns:p14="http://schemas.microsoft.com/office/powerpoint/2010/main" val="3086761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831876-FD5A-9CAC-E9D3-8B6A5B6B4B0D}"/>
              </a:ext>
            </a:extLst>
          </p:cNvPr>
          <p:cNvSpPr>
            <a:spLocks noGrp="1"/>
          </p:cNvSpPr>
          <p:nvPr>
            <p:ph idx="1"/>
          </p:nvPr>
        </p:nvSpPr>
        <p:spPr>
          <a:xfrm>
            <a:off x="462115" y="818536"/>
            <a:ext cx="11425085" cy="5220928"/>
          </a:xfrm>
        </p:spPr>
        <p:txBody>
          <a:bodyPr>
            <a:noAutofit/>
          </a:bodyPr>
          <a:lstStyle/>
          <a:p>
            <a:pPr marL="0" indent="0" rtl="0">
              <a:spcBef>
                <a:spcPts val="1400"/>
              </a:spcBef>
              <a:spcAft>
                <a:spcPts val="400"/>
              </a:spcAft>
              <a:buNone/>
            </a:pPr>
            <a:r>
              <a:rPr lang="en-US" sz="1800" b="1" i="0" u="none" strike="noStrike" dirty="0">
                <a:solidFill>
                  <a:srgbClr val="000000"/>
                </a:solidFill>
                <a:effectLst/>
                <a:latin typeface="Arial" panose="020B0604020202020204" pitchFamily="34" charset="0"/>
              </a:rPr>
              <a:t>3. Handpicked Corporate Gift Hampers</a:t>
            </a:r>
            <a:endParaRPr lang="en-US" sz="1400" b="1" dirty="0">
              <a:effectLst/>
            </a:endParaRPr>
          </a:p>
          <a:p>
            <a:pPr marL="0" indent="0" rtl="0">
              <a:buNone/>
            </a:pPr>
            <a:r>
              <a:rPr lang="en-US" sz="1800" b="0" i="0" u="none" strike="noStrike" dirty="0">
                <a:solidFill>
                  <a:srgbClr val="000000"/>
                </a:solidFill>
                <a:effectLst/>
                <a:latin typeface="Arial" panose="020B0604020202020204" pitchFamily="34" charset="0"/>
              </a:rPr>
              <a:t>Custom-made </a:t>
            </a:r>
            <a:r>
              <a:rPr lang="en-US" sz="1800" b="1" i="0" u="sng" strike="noStrike" dirty="0">
                <a:solidFill>
                  <a:srgbClr val="1155CC"/>
                </a:solidFill>
                <a:effectLst/>
                <a:latin typeface="Arial" panose="020B0604020202020204" pitchFamily="34" charset="0"/>
                <a:hlinkClick r:id="rId2"/>
              </a:rPr>
              <a:t>corporate gift hampers</a:t>
            </a:r>
            <a:r>
              <a:rPr lang="en-US" sz="1800" b="0" i="0" u="none" strike="noStrike" dirty="0">
                <a:solidFill>
                  <a:srgbClr val="000000"/>
                </a:solidFill>
                <a:effectLst/>
                <a:latin typeface="Arial" panose="020B0604020202020204" pitchFamily="34" charset="0"/>
              </a:rPr>
              <a:t> are trending, and companies can pick and choose their option mix for the recipient. The baskets may include gourmet food objects or wellness kits, thus making them versatile enough to be used for special occasions.</a:t>
            </a:r>
          </a:p>
          <a:p>
            <a:pPr marL="0" indent="0" rtl="0">
              <a:buNone/>
            </a:pPr>
            <a:endParaRPr lang="en-US" sz="1800" dirty="0">
              <a:solidFill>
                <a:srgbClr val="000000"/>
              </a:solidFill>
              <a:latin typeface="Arial" panose="020B0604020202020204" pitchFamily="34" charset="0"/>
            </a:endParaRPr>
          </a:p>
          <a:p>
            <a:pPr marL="0" indent="0" rtl="0">
              <a:buNone/>
            </a:pPr>
            <a:endParaRPr lang="en-US" sz="1400" b="0" dirty="0">
              <a:effectLst/>
            </a:endParaRPr>
          </a:p>
          <a:p>
            <a:pPr marL="0" indent="0" rtl="0">
              <a:spcBef>
                <a:spcPts val="1400"/>
              </a:spcBef>
              <a:spcAft>
                <a:spcPts val="400"/>
              </a:spcAft>
              <a:buNone/>
            </a:pPr>
            <a:r>
              <a:rPr lang="en-US" sz="1800" b="1" i="0" u="none" strike="noStrike" dirty="0">
                <a:solidFill>
                  <a:srgbClr val="000000"/>
                </a:solidFill>
                <a:effectLst/>
                <a:latin typeface="Arial" panose="020B0604020202020204" pitchFamily="34" charset="0"/>
              </a:rPr>
              <a:t>4. Inexpensive Yet Thoughtful Gift Ideas</a:t>
            </a:r>
            <a:endParaRPr lang="en-US" sz="1400" b="1" dirty="0">
              <a:effectLst/>
            </a:endParaRPr>
          </a:p>
          <a:p>
            <a:pPr marL="0" indent="0" rtl="0">
              <a:buNone/>
            </a:pPr>
            <a:r>
              <a:rPr lang="en-US" sz="1800" b="0" i="0" u="none" strike="noStrike" dirty="0">
                <a:solidFill>
                  <a:srgbClr val="000000"/>
                </a:solidFill>
                <a:effectLst/>
                <a:latin typeface="Arial" panose="020B0604020202020204" pitchFamily="34" charset="0"/>
              </a:rPr>
              <a:t>Affordable companies are choosing gifts below Rupees 500 that appeal nicely to the receiver. These may include items such as personalized stationery. </a:t>
            </a:r>
          </a:p>
          <a:p>
            <a:pPr marL="0" indent="0" rtl="0">
              <a:buNone/>
            </a:pPr>
            <a:endParaRPr lang="en-US" sz="1800" dirty="0">
              <a:solidFill>
                <a:srgbClr val="000000"/>
              </a:solidFill>
              <a:latin typeface="Arial" panose="020B0604020202020204" pitchFamily="34" charset="0"/>
            </a:endParaRPr>
          </a:p>
          <a:p>
            <a:pPr marL="0" indent="0" rtl="0">
              <a:buNone/>
            </a:pPr>
            <a:endParaRPr lang="en-US" sz="1400" b="0" dirty="0">
              <a:effectLst/>
            </a:endParaRPr>
          </a:p>
          <a:p>
            <a:pPr marL="0" indent="0" rtl="0">
              <a:spcBef>
                <a:spcPts val="1400"/>
              </a:spcBef>
              <a:spcAft>
                <a:spcPts val="400"/>
              </a:spcAft>
              <a:buNone/>
            </a:pPr>
            <a:r>
              <a:rPr lang="en-US" sz="1800" b="1" i="0" u="none" strike="noStrike" dirty="0">
                <a:solidFill>
                  <a:srgbClr val="000000"/>
                </a:solidFill>
                <a:effectLst/>
                <a:latin typeface="Arial" panose="020B0604020202020204" pitchFamily="34" charset="0"/>
              </a:rPr>
              <a:t>5. Employee-Centric Corporate Gifts</a:t>
            </a:r>
            <a:endParaRPr lang="en-US" sz="1400" b="1" dirty="0">
              <a:effectLst/>
            </a:endParaRPr>
          </a:p>
          <a:p>
            <a:pPr marL="0" indent="0" rtl="0">
              <a:buNone/>
            </a:pPr>
            <a:r>
              <a:rPr lang="en-US" sz="1800" b="0" i="0" u="none" strike="noStrike" dirty="0">
                <a:solidFill>
                  <a:srgbClr val="000000"/>
                </a:solidFill>
                <a:effectLst/>
                <a:latin typeface="Arial" panose="020B0604020202020204" pitchFamily="34" charset="0"/>
              </a:rPr>
              <a:t>Companies also focus on corporate gifts for employees that promote motivation and job enrichment. Popular </a:t>
            </a:r>
            <a:r>
              <a:rPr lang="en-US" sz="1800" b="1" i="0" u="sng" strike="noStrike" dirty="0">
                <a:solidFill>
                  <a:srgbClr val="1155CC"/>
                </a:solidFill>
                <a:effectLst/>
                <a:latin typeface="Arial" panose="020B0604020202020204" pitchFamily="34" charset="0"/>
                <a:hlinkClick r:id="rId2"/>
              </a:rPr>
              <a:t>corporate gift ideas for employees</a:t>
            </a:r>
            <a:r>
              <a:rPr lang="en-US" sz="1800" b="0" i="0" u="none" strike="noStrike" dirty="0">
                <a:solidFill>
                  <a:srgbClr val="000000"/>
                </a:solidFill>
                <a:effectLst/>
                <a:latin typeface="Arial" panose="020B0604020202020204" pitchFamily="34" charset="0"/>
              </a:rPr>
              <a:t> are personalized water bottles, tech accessories, and wellness kits.</a:t>
            </a:r>
            <a:endParaRPr lang="en-US" sz="1400" b="0" dirty="0">
              <a:effectLst/>
            </a:endParaRPr>
          </a:p>
          <a:p>
            <a:pPr marL="0" indent="0">
              <a:buNone/>
            </a:pPr>
            <a:br>
              <a:rPr lang="en-US" sz="1400" dirty="0"/>
            </a:br>
            <a:endParaRPr lang="en-US" sz="2000" dirty="0"/>
          </a:p>
        </p:txBody>
      </p:sp>
    </p:spTree>
    <p:extLst>
      <p:ext uri="{BB962C8B-B14F-4D97-AF65-F5344CB8AC3E}">
        <p14:creationId xmlns:p14="http://schemas.microsoft.com/office/powerpoint/2010/main" val="4188205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79FC0-B498-4DCA-3527-D934F91D7C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B54FF1-52C3-9F8C-9467-DA21098FEBFC}"/>
              </a:ext>
            </a:extLst>
          </p:cNvPr>
          <p:cNvSpPr>
            <a:spLocks noGrp="1"/>
          </p:cNvSpPr>
          <p:nvPr>
            <p:ph idx="1"/>
          </p:nvPr>
        </p:nvSpPr>
        <p:spPr>
          <a:xfrm>
            <a:off x="462115" y="395749"/>
            <a:ext cx="11425085" cy="5220928"/>
          </a:xfrm>
        </p:spPr>
        <p:txBody>
          <a:bodyPr>
            <a:noAutofit/>
          </a:bodyPr>
          <a:lstStyle/>
          <a:p>
            <a:pPr rtl="0">
              <a:spcBef>
                <a:spcPts val="1600"/>
              </a:spcBef>
              <a:spcAft>
                <a:spcPts val="400"/>
              </a:spcAft>
              <a:buFont typeface="Wingdings" panose="05000000000000000000" pitchFamily="2" charset="2"/>
              <a:buChar char="v"/>
            </a:pPr>
            <a:r>
              <a:rPr lang="en-US" sz="1800" b="1" i="0" u="none" strike="noStrike" dirty="0">
                <a:solidFill>
                  <a:srgbClr val="000000"/>
                </a:solidFill>
                <a:effectLst/>
                <a:latin typeface="Arial" panose="020B0604020202020204" pitchFamily="34" charset="0"/>
              </a:rPr>
              <a:t>Ideal Corporate Gift Supplier</a:t>
            </a:r>
            <a:endParaRPr lang="en-US" sz="1200" b="1" dirty="0">
              <a:effectLst/>
            </a:endParaRPr>
          </a:p>
          <a:p>
            <a:pPr marL="0" indent="0" rtl="0">
              <a:buNone/>
            </a:pPr>
            <a:r>
              <a:rPr lang="en-US" sz="1800" b="0" i="0" u="none" strike="noStrike" dirty="0">
                <a:solidFill>
                  <a:srgbClr val="000000"/>
                </a:solidFill>
                <a:effectLst/>
                <a:latin typeface="Arial" panose="020B0604020202020204" pitchFamily="34" charset="0"/>
              </a:rPr>
              <a:t>It is of utmost importance for a corporate gift supplier to provide good quality products and on-time delivery. Top corporate gifting firms in India offer a confluence of the best corporate gifts, varying from categorized preferences to varying budgets. Companies need to ensure that the supplier they choose gives options for customization, bulk order delivery, and timely service.</a:t>
            </a:r>
          </a:p>
          <a:p>
            <a:pPr marL="0" indent="0" rtl="0">
              <a:buNone/>
            </a:pPr>
            <a:endParaRPr lang="en-US" sz="1800" dirty="0">
              <a:solidFill>
                <a:srgbClr val="000000"/>
              </a:solidFill>
              <a:latin typeface="Arial" panose="020B0604020202020204" pitchFamily="34" charset="0"/>
            </a:endParaRPr>
          </a:p>
          <a:p>
            <a:pPr marL="0" indent="0" rtl="0">
              <a:buNone/>
            </a:pPr>
            <a:endParaRPr lang="en-US" sz="1200" b="0" dirty="0">
              <a:effectLst/>
            </a:endParaRPr>
          </a:p>
          <a:p>
            <a:pPr rtl="0">
              <a:spcBef>
                <a:spcPts val="1600"/>
              </a:spcBef>
              <a:spcAft>
                <a:spcPts val="400"/>
              </a:spcAft>
              <a:buFont typeface="Wingdings" panose="05000000000000000000" pitchFamily="2" charset="2"/>
              <a:buChar char="v"/>
            </a:pPr>
            <a:r>
              <a:rPr lang="en-US" sz="1800" b="1" i="0" u="none" strike="noStrike" dirty="0">
                <a:solidFill>
                  <a:srgbClr val="000000"/>
                </a:solidFill>
                <a:effectLst/>
                <a:latin typeface="Arial" panose="020B0604020202020204" pitchFamily="34" charset="0"/>
              </a:rPr>
              <a:t>Corporate Gift Ideas for Clients and Customers</a:t>
            </a:r>
            <a:endParaRPr lang="en-US" sz="1200" b="1" dirty="0">
              <a:effectLst/>
            </a:endParaRPr>
          </a:p>
          <a:p>
            <a:pPr marL="0" indent="0" rtl="0">
              <a:buNone/>
            </a:pPr>
            <a:r>
              <a:rPr lang="en-US" sz="1800" b="0" i="0" u="none" strike="noStrike" dirty="0">
                <a:solidFill>
                  <a:srgbClr val="000000"/>
                </a:solidFill>
                <a:effectLst/>
                <a:latin typeface="Arial" panose="020B0604020202020204" pitchFamily="34" charset="0"/>
              </a:rPr>
              <a:t>While selecting </a:t>
            </a:r>
            <a:r>
              <a:rPr lang="en-US" sz="1800" b="1" i="0" u="sng" strike="noStrike" dirty="0">
                <a:solidFill>
                  <a:srgbClr val="1155CC"/>
                </a:solidFill>
                <a:effectLst/>
                <a:latin typeface="Arial" panose="020B0604020202020204" pitchFamily="34" charset="0"/>
                <a:hlinkClick r:id="rId2"/>
              </a:rPr>
              <a:t>corporate gifts for clients</a:t>
            </a:r>
            <a:r>
              <a:rPr lang="en-US" sz="1800" b="0" i="0" u="none" strike="noStrike" dirty="0">
                <a:solidFill>
                  <a:srgbClr val="000000"/>
                </a:solidFill>
                <a:effectLst/>
                <a:latin typeface="Arial" panose="020B0604020202020204" pitchFamily="34" charset="0"/>
              </a:rPr>
              <a:t>, companies should focus on utility and elegance. Innovation in branded tech accessories, elegant office organizers, premium drinkware, and personalized diaries and planners top corporate gift ideas for clients.</a:t>
            </a:r>
            <a:endParaRPr lang="en-US" sz="1200" b="0" dirty="0">
              <a:effectLst/>
            </a:endParaRPr>
          </a:p>
          <a:p>
            <a:pPr marL="0" indent="0" rtl="0">
              <a:buNone/>
            </a:pPr>
            <a:r>
              <a:rPr lang="en-US" sz="1800" b="0" i="0" u="none" strike="noStrike" dirty="0">
                <a:solidFill>
                  <a:srgbClr val="000000"/>
                </a:solidFill>
                <a:effectLst/>
                <a:latin typeface="Arial" panose="020B0604020202020204" pitchFamily="34" charset="0"/>
              </a:rPr>
              <a:t>Likewise, ditching corporate gifts for customers around appreciation and brand recall; custom T-shirts, branded tote bags, and gourmet gift boxes are popular.</a:t>
            </a:r>
            <a:endParaRPr lang="en-US" sz="1200" b="0" dirty="0">
              <a:effectLst/>
            </a:endParaRPr>
          </a:p>
          <a:p>
            <a:pPr marL="0" indent="0">
              <a:buNone/>
            </a:pPr>
            <a:br>
              <a:rPr lang="en-US" sz="1200" dirty="0"/>
            </a:br>
            <a:endParaRPr lang="en-US" sz="2000" dirty="0"/>
          </a:p>
        </p:txBody>
      </p:sp>
    </p:spTree>
    <p:extLst>
      <p:ext uri="{BB962C8B-B14F-4D97-AF65-F5344CB8AC3E}">
        <p14:creationId xmlns:p14="http://schemas.microsoft.com/office/powerpoint/2010/main" val="1747515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ABBA1-33BB-D834-D6DF-26F08B50F6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91D8DC-5093-5745-2658-EB53C5367915}"/>
              </a:ext>
            </a:extLst>
          </p:cNvPr>
          <p:cNvSpPr>
            <a:spLocks noGrp="1"/>
          </p:cNvSpPr>
          <p:nvPr>
            <p:ph idx="1"/>
          </p:nvPr>
        </p:nvSpPr>
        <p:spPr>
          <a:xfrm>
            <a:off x="462115" y="395749"/>
            <a:ext cx="11425085" cy="5220928"/>
          </a:xfrm>
        </p:spPr>
        <p:txBody>
          <a:bodyPr>
            <a:noAutofit/>
          </a:bodyPr>
          <a:lstStyle/>
          <a:p>
            <a:pPr rtl="0">
              <a:spcBef>
                <a:spcPts val="1600"/>
              </a:spcBef>
              <a:spcAft>
                <a:spcPts val="400"/>
              </a:spcAft>
              <a:buFont typeface="Wingdings" panose="05000000000000000000" pitchFamily="2" charset="2"/>
              <a:buChar char="v"/>
            </a:pPr>
            <a:r>
              <a:rPr lang="en-US" sz="1800" b="1" i="0" u="none" strike="noStrike" dirty="0">
                <a:solidFill>
                  <a:srgbClr val="000000"/>
                </a:solidFill>
                <a:effectLst/>
                <a:latin typeface="Arial" panose="020B0604020202020204" pitchFamily="34" charset="0"/>
              </a:rPr>
              <a:t>Presentation Counts: Corporate Gift Boxes and Sets</a:t>
            </a:r>
            <a:endParaRPr lang="en-US" sz="1200" b="1" dirty="0">
              <a:effectLst/>
            </a:endParaRPr>
          </a:p>
          <a:p>
            <a:pPr marL="0" indent="0" rtl="0">
              <a:buNone/>
            </a:pPr>
            <a:r>
              <a:rPr lang="en-US" sz="1800" b="0" i="0" u="none" strike="noStrike" dirty="0">
                <a:solidFill>
                  <a:srgbClr val="000000"/>
                </a:solidFill>
                <a:effectLst/>
                <a:latin typeface="Arial" panose="020B0604020202020204" pitchFamily="34" charset="0"/>
              </a:rPr>
              <a:t>Good packaging of a gift adds spice to the recipient's experience. Going for stylish corporate gift boxes or a painstakingly curated corporate gift set adds gloss and makes them extra special and memorable.</a:t>
            </a:r>
          </a:p>
          <a:p>
            <a:pPr marL="0" indent="0" rtl="0">
              <a:buNone/>
            </a:pPr>
            <a:endParaRPr lang="en-US" sz="1800" dirty="0">
              <a:solidFill>
                <a:srgbClr val="000000"/>
              </a:solidFill>
              <a:latin typeface="Arial" panose="020B0604020202020204" pitchFamily="34" charset="0"/>
            </a:endParaRPr>
          </a:p>
          <a:p>
            <a:pPr marL="0" indent="0" rtl="0">
              <a:buNone/>
            </a:pPr>
            <a:endParaRPr lang="en-US" sz="1800" b="0" dirty="0">
              <a:solidFill>
                <a:srgbClr val="000000"/>
              </a:solidFill>
              <a:effectLst/>
              <a:latin typeface="Arial" panose="020B0604020202020204" pitchFamily="34" charset="0"/>
            </a:endParaRPr>
          </a:p>
          <a:p>
            <a:pPr marL="0" indent="0" rtl="0">
              <a:buNone/>
            </a:pPr>
            <a:endParaRPr lang="en-US" sz="1200" b="0" dirty="0">
              <a:effectLst/>
            </a:endParaRPr>
          </a:p>
          <a:p>
            <a:pPr rtl="0">
              <a:spcBef>
                <a:spcPts val="1600"/>
              </a:spcBef>
              <a:spcAft>
                <a:spcPts val="400"/>
              </a:spcAft>
              <a:buFont typeface="Wingdings" panose="05000000000000000000" pitchFamily="2" charset="2"/>
              <a:buChar char="v"/>
            </a:pPr>
            <a:r>
              <a:rPr lang="en-US" sz="1800" b="1" i="0" u="none" strike="noStrike" dirty="0">
                <a:solidFill>
                  <a:srgbClr val="000000"/>
                </a:solidFill>
                <a:effectLst/>
                <a:latin typeface="Arial" panose="020B0604020202020204" pitchFamily="34" charset="0"/>
              </a:rPr>
              <a:t>Conclusion</a:t>
            </a:r>
            <a:endParaRPr lang="en-US" sz="1200" b="1" dirty="0">
              <a:effectLst/>
            </a:endParaRPr>
          </a:p>
          <a:p>
            <a:pPr marL="0" indent="0" rtl="0">
              <a:buNone/>
            </a:pPr>
            <a:r>
              <a:rPr lang="en-US" sz="1800" b="0" i="0" u="none" strike="noStrike" dirty="0">
                <a:solidFill>
                  <a:srgbClr val="000000"/>
                </a:solidFill>
                <a:effectLst/>
                <a:latin typeface="Arial" panose="020B0604020202020204" pitchFamily="34" charset="0"/>
              </a:rPr>
              <a:t>The rise of custom corporate gifts in India is a reflection of the change in gifting culture toward a thoughtful, personal, and premium approach to gifting solutions. Whether one is choosing unique corporate gifts, eco-friendly corporate gifts, or premium corporate gifts, businesses should remain focused on quality and relevance if they aim to make a lasting impact. With the right corporate gifting companies, organizations could strengthen relations and elevate brand presence via the effectiveness in their gifting strategies. </a:t>
            </a:r>
            <a:endParaRPr lang="en-US" sz="1200" b="0" dirty="0">
              <a:effectLst/>
            </a:endParaRPr>
          </a:p>
          <a:p>
            <a:pPr marL="0" indent="0">
              <a:buNone/>
            </a:pPr>
            <a:br>
              <a:rPr lang="en-US" sz="1200" b="0" dirty="0">
                <a:effectLst/>
              </a:rPr>
            </a:br>
            <a:endParaRPr lang="en-US" sz="2000" dirty="0"/>
          </a:p>
        </p:txBody>
      </p:sp>
    </p:spTree>
    <p:extLst>
      <p:ext uri="{BB962C8B-B14F-4D97-AF65-F5344CB8AC3E}">
        <p14:creationId xmlns:p14="http://schemas.microsoft.com/office/powerpoint/2010/main" val="946048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F9280D-DC7C-FF36-F029-E5A959CFB037}"/>
              </a:ext>
            </a:extLst>
          </p:cNvPr>
          <p:cNvSpPr>
            <a:spLocks noGrp="1"/>
          </p:cNvSpPr>
          <p:nvPr>
            <p:ph idx="1"/>
          </p:nvPr>
        </p:nvSpPr>
        <p:spPr>
          <a:xfrm>
            <a:off x="383457" y="352338"/>
            <a:ext cx="11533239" cy="6254939"/>
          </a:xfrm>
        </p:spPr>
        <p:txBody>
          <a:bodyPr>
            <a:normAutofit/>
          </a:bodyPr>
          <a:lstStyle/>
          <a:p>
            <a:pPr marL="0" indent="0">
              <a:buNone/>
            </a:pPr>
            <a:r>
              <a:rPr lang="en-US" dirty="0">
                <a:solidFill>
                  <a:srgbClr val="242424"/>
                </a:solidFill>
              </a:rPr>
              <a:t> </a:t>
            </a:r>
            <a:r>
              <a:rPr lang="en-US" b="1" dirty="0">
                <a:solidFill>
                  <a:srgbClr val="242424"/>
                </a:solidFill>
              </a:rPr>
              <a:t>Contact us</a:t>
            </a:r>
          </a:p>
          <a:p>
            <a:pPr marL="0" indent="0">
              <a:buNone/>
            </a:pPr>
            <a:r>
              <a:rPr lang="en-US" b="1" dirty="0">
                <a:solidFill>
                  <a:srgbClr val="242424"/>
                </a:solidFill>
              </a:rPr>
              <a:t>   </a:t>
            </a:r>
          </a:p>
          <a:p>
            <a:pPr algn="l" fontAlgn="base"/>
            <a:r>
              <a:rPr lang="en-US" sz="2000" dirty="0"/>
              <a:t>Curated Selection: Explore a wide variety of corporate gifts designed for clients and employees, offering thoughtful and meaningful selections for every occasion.</a:t>
            </a:r>
          </a:p>
          <a:p>
            <a:pPr algn="l" fontAlgn="base"/>
            <a:r>
              <a:rPr lang="en-US" sz="2000" dirty="0"/>
              <a:t>Customization Options: Personalize your gifts with branding and messaging options, creating memorable experiences that strengthen client and employee relationships.</a:t>
            </a:r>
          </a:p>
          <a:p>
            <a:pPr marL="0" indent="0" algn="l" fontAlgn="base">
              <a:buNone/>
            </a:pPr>
            <a:endParaRPr lang="en-US" sz="2000" b="0" i="0" dirty="0">
              <a:effectLst/>
            </a:endParaRPr>
          </a:p>
          <a:p>
            <a:r>
              <a:rPr lang="en-IN" sz="2000" dirty="0">
                <a:hlinkClick r:id="rId2">
                  <a:extLst>
                    <a:ext uri="{A12FA001-AC4F-418D-AE19-62706E023703}">
                      <ahyp:hlinkClr xmlns:ahyp="http://schemas.microsoft.com/office/drawing/2018/hyperlinkcolor" val="tx"/>
                    </a:ext>
                  </a:extLst>
                </a:hlinkClick>
              </a:rPr>
              <a:t> </a:t>
            </a:r>
            <a:r>
              <a:rPr lang="en-IN" sz="2000" dirty="0">
                <a:hlinkClick r:id="rId3">
                  <a:extLst>
                    <a:ext uri="{A12FA001-AC4F-418D-AE19-62706E023703}">
                      <ahyp:hlinkClr xmlns:ahyp="http://schemas.microsoft.com/office/drawing/2018/hyperlinkcolor" val="tx"/>
                    </a:ext>
                  </a:extLst>
                </a:hlinkClick>
              </a:rPr>
              <a:t>https://growthigo.com/</a:t>
            </a:r>
            <a:r>
              <a:rPr lang="en-IN" sz="2000" dirty="0"/>
              <a:t> </a:t>
            </a:r>
          </a:p>
          <a:p>
            <a:pPr marL="0" indent="0">
              <a:buNone/>
            </a:pPr>
            <a:endParaRPr lang="en-IN" sz="2000" dirty="0"/>
          </a:p>
          <a:p>
            <a:r>
              <a:rPr lang="en-US" sz="2000" b="0" i="0" dirty="0">
                <a:effectLst/>
              </a:rPr>
              <a:t>Office No – 703, ANP Landmark, Sr. no. 89, </a:t>
            </a:r>
            <a:r>
              <a:rPr lang="en-US" sz="2000" b="0" i="0" dirty="0" err="1">
                <a:effectLst/>
              </a:rPr>
              <a:t>Bhumkar</a:t>
            </a:r>
            <a:r>
              <a:rPr lang="en-US" sz="2000" b="0" i="0" dirty="0">
                <a:effectLst/>
              </a:rPr>
              <a:t> </a:t>
            </a:r>
            <a:r>
              <a:rPr lang="en-US" sz="2000" b="0" i="0" dirty="0" err="1">
                <a:effectLst/>
              </a:rPr>
              <a:t>Chowk,Hinjawadi</a:t>
            </a:r>
            <a:r>
              <a:rPr lang="en-US" sz="2000" b="0" i="0" dirty="0">
                <a:effectLst/>
              </a:rPr>
              <a:t> – </a:t>
            </a:r>
            <a:r>
              <a:rPr lang="en-US" sz="2000" b="0" i="0" dirty="0" err="1">
                <a:effectLst/>
              </a:rPr>
              <a:t>Wakad</a:t>
            </a:r>
            <a:r>
              <a:rPr lang="en-US" sz="2000" b="0" i="0" dirty="0">
                <a:effectLst/>
              </a:rPr>
              <a:t> Rd, Pune, Maharashtra 411057</a:t>
            </a:r>
          </a:p>
          <a:p>
            <a:pPr marL="0" indent="0" algn="l">
              <a:buNone/>
            </a:pPr>
            <a:endParaRPr lang="en-US" b="0" i="0" dirty="0">
              <a:solidFill>
                <a:srgbClr val="0A0A0A"/>
              </a:solidFill>
              <a:effectLst/>
            </a:endParaRPr>
          </a:p>
          <a:p>
            <a:pPr marL="0" indent="0" algn="l">
              <a:buNone/>
            </a:pPr>
            <a:r>
              <a:rPr lang="en-US" b="1" dirty="0"/>
              <a:t> Phone</a:t>
            </a:r>
            <a:r>
              <a:rPr lang="en-US" b="1" dirty="0">
                <a:solidFill>
                  <a:srgbClr val="467886"/>
                </a:solidFill>
              </a:rPr>
              <a:t> </a:t>
            </a:r>
            <a:r>
              <a:rPr lang="en-US" b="1" dirty="0"/>
              <a:t>: </a:t>
            </a:r>
            <a:r>
              <a:rPr lang="en-US" b="0" i="0" u="none" strike="noStrike" dirty="0">
                <a:effectLst/>
                <a:hlinkClick r:id="rId4"/>
              </a:rPr>
              <a:t>77092 80369</a:t>
            </a:r>
            <a:endParaRPr lang="en-US" b="0" i="0" u="none" strike="noStrike" dirty="0">
              <a:effectLst/>
            </a:endParaRPr>
          </a:p>
          <a:p>
            <a:pPr marL="0" indent="0" algn="l">
              <a:buNone/>
            </a:pPr>
            <a:r>
              <a:rPr lang="en-US" b="1" dirty="0"/>
              <a:t> Email: </a:t>
            </a:r>
            <a:r>
              <a:rPr lang="en-US" b="0" i="0" u="none" strike="noStrike" dirty="0">
                <a:effectLst/>
                <a:hlinkClick r:id="rId5"/>
              </a:rPr>
              <a:t>Bhavesh@growthwayadvertising.com</a:t>
            </a:r>
            <a:endParaRPr lang="en-US" b="1" dirty="0"/>
          </a:p>
          <a:p>
            <a:pPr marL="0" indent="0" rtl="0">
              <a:spcBef>
                <a:spcPts val="0"/>
              </a:spcBef>
              <a:spcAft>
                <a:spcPts val="0"/>
              </a:spcAft>
              <a:buNone/>
            </a:pPr>
            <a:endParaRPr lang="en-US" sz="1800" b="0" dirty="0">
              <a:effectLst/>
            </a:endParaRPr>
          </a:p>
          <a:p>
            <a:endParaRPr lang="en-IN" sz="1800" dirty="0"/>
          </a:p>
          <a:p>
            <a:endParaRPr lang="en-IN" sz="1800" dirty="0"/>
          </a:p>
          <a:p>
            <a:pPr marL="0" indent="0" rtl="0">
              <a:spcBef>
                <a:spcPts val="1200"/>
              </a:spcBef>
              <a:spcAft>
                <a:spcPts val="1200"/>
              </a:spcAft>
              <a:buNone/>
            </a:pPr>
            <a:endParaRPr lang="en-IN" dirty="0"/>
          </a:p>
          <a:p>
            <a:endParaRPr lang="en-IN" dirty="0"/>
          </a:p>
          <a:p>
            <a:endParaRPr lang="en-IN" dirty="0"/>
          </a:p>
          <a:p>
            <a:endParaRPr lang="en-IN" dirty="0"/>
          </a:p>
          <a:p>
            <a:pPr marL="0" indent="0" rtl="0">
              <a:spcBef>
                <a:spcPts val="1200"/>
              </a:spcBef>
              <a:spcAft>
                <a:spcPts val="1200"/>
              </a:spcAft>
              <a:buNone/>
            </a:pPr>
            <a:endParaRPr lang="en-US" b="0" dirty="0">
              <a:effectLst/>
            </a:endParaRPr>
          </a:p>
        </p:txBody>
      </p:sp>
    </p:spTree>
    <p:extLst>
      <p:ext uri="{BB962C8B-B14F-4D97-AF65-F5344CB8AC3E}">
        <p14:creationId xmlns:p14="http://schemas.microsoft.com/office/powerpoint/2010/main" val="342745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372</TotalTime>
  <Words>774</Words>
  <Application>Microsoft Office PowerPoint</Application>
  <PresentationFormat>Widescreen</PresentationFormat>
  <Paragraphs>60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Tejal Dalvi</dc:creator>
  <cp:lastModifiedBy>Abhijeet Walke</cp:lastModifiedBy>
  <cp:revision>15</cp:revision>
  <dcterms:created xsi:type="dcterms:W3CDTF">2024-08-14T08:07:43Z</dcterms:created>
  <dcterms:modified xsi:type="dcterms:W3CDTF">2025-02-24T11:06:47Z</dcterms:modified>
</cp:coreProperties>
</file>