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aleway"/>
      <p:regular r:id="rId14"/>
      <p:bold r:id="rId15"/>
      <p:italic r:id="rId16"/>
      <p:boldItalic r:id="rId17"/>
    </p:embeddedFont>
    <p:embeddedFont>
      <p:font typeface="Raleway ExtraBold"/>
      <p:bold r:id="rId18"/>
      <p:boldItalic r:id="rId19"/>
    </p:embeddedFont>
    <p:embeddedFont>
      <p:font typeface="Lato"/>
      <p:regular r:id="rId20"/>
      <p:bold r:id="rId21"/>
      <p:italic r:id="rId22"/>
      <p:boldItalic r:id="rId23"/>
    </p:embeddedFont>
    <p:embeddedFont>
      <p:font typeface="Raleway Black"/>
      <p:bold r:id="rId24"/>
      <p:boldItalic r:id="rId25"/>
    </p:embeddedFont>
    <p:embeddedFont>
      <p:font typeface="Raleway Light"/>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0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regular.fntdata"/><Relationship Id="rId22" Type="http://schemas.openxmlformats.org/officeDocument/2006/relationships/font" Target="fonts/Lato-italic.fntdata"/><Relationship Id="rId21" Type="http://schemas.openxmlformats.org/officeDocument/2006/relationships/font" Target="fonts/Lato-bold.fntdata"/><Relationship Id="rId24" Type="http://schemas.openxmlformats.org/officeDocument/2006/relationships/font" Target="fonts/RalewayBlack-bold.fntdata"/><Relationship Id="rId23"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Light-regular.fntdata"/><Relationship Id="rId25" Type="http://schemas.openxmlformats.org/officeDocument/2006/relationships/font" Target="fonts/RalewayBlack-boldItalic.fntdata"/><Relationship Id="rId28" Type="http://schemas.openxmlformats.org/officeDocument/2006/relationships/font" Target="fonts/RalewayLight-italic.fntdata"/><Relationship Id="rId27" Type="http://schemas.openxmlformats.org/officeDocument/2006/relationships/font" Target="fonts/RalewayLigh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Light-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aleway-bold.fntdata"/><Relationship Id="rId14" Type="http://schemas.openxmlformats.org/officeDocument/2006/relationships/font" Target="fonts/Raleway-regular.fntdata"/><Relationship Id="rId17" Type="http://schemas.openxmlformats.org/officeDocument/2006/relationships/font" Target="fonts/Raleway-boldItalic.fntdata"/><Relationship Id="rId16" Type="http://schemas.openxmlformats.org/officeDocument/2006/relationships/font" Target="fonts/Raleway-italic.fntdata"/><Relationship Id="rId19" Type="http://schemas.openxmlformats.org/officeDocument/2006/relationships/font" Target="fonts/RalewayExtraBold-boldItalic.fntdata"/><Relationship Id="rId18" Type="http://schemas.openxmlformats.org/officeDocument/2006/relationships/font" Target="fonts/RalewayExtra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02ce296bf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02ce296bf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22b00fc66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22b00fc66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22b00fc66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22b00fc66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2ce296bf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02ce296bf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02ce296bf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02ce296bf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189d57f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189d57f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02ce296bfb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02ce296bfb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04780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paysquare.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paysquare.com/statutory-complianc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paysquare.com/statutory-complianc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paysquare.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paysquare.com/statutory-complianc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hyperlink" Target="https://paysquare.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625" y="1432000"/>
            <a:ext cx="6653700" cy="1664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300"/>
              </a:spcAft>
              <a:buNone/>
            </a:pPr>
            <a:r>
              <a:rPr b="0" lang="en" sz="2800">
                <a:solidFill>
                  <a:srgbClr val="000000"/>
                </a:solidFill>
                <a:latin typeface="Raleway Black"/>
                <a:ea typeface="Raleway Black"/>
                <a:cs typeface="Raleway Black"/>
                <a:sym typeface="Raleway Black"/>
              </a:rPr>
              <a:t>How Non-Compliance Can Impact Your Business: A Wake-Up Call for HR</a:t>
            </a:r>
            <a:endParaRPr b="0" sz="3200">
              <a:solidFill>
                <a:srgbClr val="000000"/>
              </a:solidFill>
              <a:latin typeface="Raleway Black"/>
              <a:ea typeface="Raleway Black"/>
              <a:cs typeface="Raleway Black"/>
              <a:sym typeface="Raleway Black"/>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900" u="sng">
                <a:solidFill>
                  <a:schemeClr val="hlink"/>
                </a:solidFill>
                <a:latin typeface="Raleway"/>
                <a:ea typeface="Raleway"/>
                <a:cs typeface="Raleway"/>
                <a:sym typeface="Raleway"/>
                <a:hlinkClick r:id="rId3"/>
              </a:rPr>
              <a:t>https://paysquare.com/</a:t>
            </a:r>
            <a:endParaRPr b="1" sz="1900">
              <a:latin typeface="Raleway"/>
              <a:ea typeface="Raleway"/>
              <a:cs typeface="Raleway"/>
              <a:sym typeface="Raleway"/>
            </a:endParaRPr>
          </a:p>
        </p:txBody>
      </p:sp>
      <p:pic>
        <p:nvPicPr>
          <p:cNvPr id="88" name="Google Shape;88;p13"/>
          <p:cNvPicPr preferRelativeResize="0"/>
          <p:nvPr/>
        </p:nvPicPr>
        <p:blipFill rotWithShape="1">
          <a:blip r:embed="rId4">
            <a:alphaModFix/>
          </a:blip>
          <a:srcRect b="18140" l="0" r="0" t="0"/>
          <a:stretch/>
        </p:blipFill>
        <p:spPr>
          <a:xfrm>
            <a:off x="6462500" y="3345650"/>
            <a:ext cx="2285175" cy="1463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idx="1" type="body"/>
          </p:nvPr>
        </p:nvSpPr>
        <p:spPr>
          <a:xfrm>
            <a:off x="727650" y="1524175"/>
            <a:ext cx="7688700" cy="25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aleway Light"/>
                <a:ea typeface="Raleway Light"/>
                <a:cs typeface="Raleway Light"/>
                <a:sym typeface="Raleway Light"/>
              </a:rPr>
              <a:t>In the business environment, legal and statutory requirements are frequently solved as an additional problem, putting them into second place when critical working situations arise. Nevertheless, non-compliance with statutory compliance acts may have severe ramifications to the business that includes the following areas; reputational loss, financial loss, and erosion of employee morale. Following on from this for HR professionals facing problems when dealing with statutory compliance and payroll services non compromise should be the first step toward protecting their organization and additionally they should try and gain as much information as possible about the non compliance penalties.</a:t>
            </a:r>
            <a:endParaRPr sz="1400">
              <a:solidFill>
                <a:srgbClr val="000000"/>
              </a:solidFill>
              <a:latin typeface="Raleway Light"/>
              <a:ea typeface="Raleway Light"/>
              <a:cs typeface="Raleway Light"/>
              <a:sym typeface="Raleway Light"/>
            </a:endParaRPr>
          </a:p>
          <a:p>
            <a:pPr indent="0" lvl="0" marL="0" rtl="0" algn="l">
              <a:spcBef>
                <a:spcPts val="0"/>
              </a:spcBef>
              <a:spcAft>
                <a:spcPts val="0"/>
              </a:spcAft>
              <a:buNone/>
            </a:pPr>
            <a:r>
              <a:t/>
            </a:r>
            <a:endParaRPr sz="1400">
              <a:solidFill>
                <a:srgbClr val="000000"/>
              </a:solidFill>
              <a:latin typeface="Raleway Light"/>
              <a:ea typeface="Raleway Light"/>
              <a:cs typeface="Raleway Light"/>
              <a:sym typeface="Raleway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idx="1" type="body"/>
          </p:nvPr>
        </p:nvSpPr>
        <p:spPr>
          <a:xfrm>
            <a:off x="727650" y="1978450"/>
            <a:ext cx="7688700" cy="2378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500">
                <a:solidFill>
                  <a:srgbClr val="000000"/>
                </a:solidFill>
                <a:latin typeface="Raleway"/>
                <a:ea typeface="Raleway"/>
                <a:cs typeface="Raleway"/>
                <a:sym typeface="Raleway"/>
              </a:rPr>
              <a:t>Legal Penalties and Fines</a:t>
            </a:r>
            <a:endParaRPr b="1" sz="1500">
              <a:solidFill>
                <a:srgbClr val="000000"/>
              </a:solidFill>
              <a:latin typeface="Raleway"/>
              <a:ea typeface="Raleway"/>
              <a:cs typeface="Raleway"/>
              <a:sym typeface="Raleway"/>
            </a:endParaRPr>
          </a:p>
          <a:p>
            <a:pPr indent="0" lvl="0" marL="0" rtl="0" algn="l">
              <a:spcBef>
                <a:spcPts val="400"/>
              </a:spcBef>
              <a:spcAft>
                <a:spcPts val="0"/>
              </a:spcAft>
              <a:buNone/>
            </a:pPr>
            <a:r>
              <a:rPr lang="en" sz="1400">
                <a:solidFill>
                  <a:srgbClr val="000000"/>
                </a:solidFill>
                <a:latin typeface="Raleway"/>
                <a:ea typeface="Raleway"/>
                <a:cs typeface="Raleway"/>
                <a:sym typeface="Raleway"/>
              </a:rPr>
              <a:t>Failure to conform to these laws may lead to a lot of penalties ranging from fines to lawsuits to business shut down. Seeking the services of payroll companies in India that have specialized in </a:t>
            </a:r>
            <a:r>
              <a:rPr b="1" lang="en" sz="1400" u="sng">
                <a:solidFill>
                  <a:srgbClr val="1155CC"/>
                </a:solidFill>
                <a:latin typeface="Raleway"/>
                <a:ea typeface="Raleway"/>
                <a:cs typeface="Raleway"/>
                <a:sym typeface="Raleway"/>
                <a:hlinkClick r:id="rId3">
                  <a:extLst>
                    <a:ext uri="{A12FA001-AC4F-418D-AE19-62706E023703}">
                      <ahyp:hlinkClr val="tx"/>
                    </a:ext>
                  </a:extLst>
                </a:hlinkClick>
              </a:rPr>
              <a:t>payroll statutory compliance</a:t>
            </a:r>
            <a:r>
              <a:rPr lang="en" sz="1400">
                <a:solidFill>
                  <a:srgbClr val="000000"/>
                </a:solidFill>
                <a:latin typeface="Raleway"/>
                <a:ea typeface="Raleway"/>
                <a:cs typeface="Raleway"/>
                <a:sym typeface="Raleway"/>
              </a:rPr>
              <a:t> can save you from such repercussions.</a:t>
            </a:r>
            <a:endParaRPr sz="1400">
              <a:solidFill>
                <a:srgbClr val="000000"/>
              </a:solidFill>
              <a:latin typeface="Raleway"/>
              <a:ea typeface="Raleway"/>
              <a:cs typeface="Raleway"/>
              <a:sym typeface="Raleway"/>
            </a:endParaRPr>
          </a:p>
          <a:p>
            <a:pPr indent="0" lvl="0" marL="0" rtl="0" algn="l">
              <a:spcBef>
                <a:spcPts val="1400"/>
              </a:spcBef>
              <a:spcAft>
                <a:spcPts val="0"/>
              </a:spcAft>
              <a:buNone/>
            </a:pPr>
            <a:r>
              <a:rPr b="1" lang="en" sz="1500">
                <a:solidFill>
                  <a:srgbClr val="000000"/>
                </a:solidFill>
                <a:latin typeface="Raleway"/>
                <a:ea typeface="Raleway"/>
                <a:cs typeface="Raleway"/>
                <a:sym typeface="Raleway"/>
              </a:rPr>
              <a:t>Reputational Damage</a:t>
            </a:r>
            <a:endParaRPr b="1" sz="1500">
              <a:solidFill>
                <a:srgbClr val="000000"/>
              </a:solidFill>
              <a:latin typeface="Raleway"/>
              <a:ea typeface="Raleway"/>
              <a:cs typeface="Raleway"/>
              <a:sym typeface="Raleway"/>
            </a:endParaRPr>
          </a:p>
          <a:p>
            <a:pPr indent="0" lvl="0" marL="0" rtl="0" algn="l">
              <a:spcBef>
                <a:spcPts val="400"/>
              </a:spcBef>
              <a:spcAft>
                <a:spcPts val="0"/>
              </a:spcAft>
              <a:buNone/>
            </a:pPr>
            <a:r>
              <a:rPr lang="en" sz="1400">
                <a:solidFill>
                  <a:srgbClr val="000000"/>
                </a:solidFill>
                <a:latin typeface="Raleway"/>
                <a:ea typeface="Raleway"/>
                <a:cs typeface="Raleway"/>
                <a:sym typeface="Raleway"/>
              </a:rPr>
              <a:t>Publicity of complaints and litigation may cause negative impacts towards a firm’s image. The reputational losses can potentially scare clients, investors and talented employees away and hinder business development.</a:t>
            </a:r>
            <a:endParaRPr sz="2100">
              <a:solidFill>
                <a:srgbClr val="000000"/>
              </a:solidFill>
              <a:latin typeface="Raleway"/>
              <a:ea typeface="Raleway"/>
              <a:cs typeface="Raleway"/>
              <a:sym typeface="Raleway"/>
            </a:endParaRPr>
          </a:p>
        </p:txBody>
      </p:sp>
      <p:sp>
        <p:nvSpPr>
          <p:cNvPr id="99" name="Google Shape;99;p15"/>
          <p:cNvSpPr txBox="1"/>
          <p:nvPr/>
        </p:nvSpPr>
        <p:spPr>
          <a:xfrm>
            <a:off x="762825" y="1178725"/>
            <a:ext cx="6242700" cy="61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lang="en" sz="1700">
                <a:latin typeface="Raleway Black"/>
                <a:ea typeface="Raleway Black"/>
                <a:cs typeface="Raleway Black"/>
                <a:sym typeface="Raleway Black"/>
              </a:rPr>
              <a:t>The Cost of Non-Compliance</a:t>
            </a:r>
            <a:endParaRPr sz="1600">
              <a:solidFill>
                <a:schemeClr val="accent1"/>
              </a:solidFill>
              <a:latin typeface="Raleway Black"/>
              <a:ea typeface="Raleway Black"/>
              <a:cs typeface="Raleway Black"/>
              <a:sym typeface="Raleway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idx="1" type="body"/>
          </p:nvPr>
        </p:nvSpPr>
        <p:spPr>
          <a:xfrm>
            <a:off x="727650" y="1442125"/>
            <a:ext cx="7688700" cy="2972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400">
                <a:solidFill>
                  <a:srgbClr val="000000"/>
                </a:solidFill>
                <a:latin typeface="Raleway"/>
                <a:ea typeface="Raleway"/>
                <a:cs typeface="Raleway"/>
                <a:sym typeface="Raleway"/>
              </a:rPr>
              <a:t>Employee Dissatisfaction</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Employers who do not adhere to the legal provisions regarding labor relations pegged by expected XYZ salaries or poor tax computation cause most loss of workforce. Outsourcing through payroll and statutory compliance services means optimal payroll information processing and compliance with labor laws.</a:t>
            </a:r>
            <a:endParaRPr>
              <a:solidFill>
                <a:srgbClr val="000000"/>
              </a:solidFill>
              <a:latin typeface="Raleway"/>
              <a:ea typeface="Raleway"/>
              <a:cs typeface="Raleway"/>
              <a:sym typeface="Raleway"/>
            </a:endParaRPr>
          </a:p>
          <a:p>
            <a:pPr indent="0" lvl="0" marL="0" rtl="0" algn="l">
              <a:spcBef>
                <a:spcPts val="1400"/>
              </a:spcBef>
              <a:spcAft>
                <a:spcPts val="0"/>
              </a:spcAft>
              <a:buNone/>
            </a:pPr>
            <a:r>
              <a:rPr b="1" lang="en" sz="1400">
                <a:solidFill>
                  <a:srgbClr val="000000"/>
                </a:solidFill>
                <a:latin typeface="Raleway"/>
                <a:ea typeface="Raleway"/>
                <a:cs typeface="Raleway"/>
                <a:sym typeface="Raleway"/>
              </a:rPr>
              <a:t>Operational Disruptions</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Legal investigations and government audits affect the organization’s business by consuming its time and resources, capturing the workers’ attention away from normal duties. This is done to avoid legal risks with </a:t>
            </a:r>
            <a:r>
              <a:rPr b="1" lang="en" u="sng">
                <a:solidFill>
                  <a:srgbClr val="1155CC"/>
                </a:solidFill>
                <a:latin typeface="Raleway"/>
                <a:ea typeface="Raleway"/>
                <a:cs typeface="Raleway"/>
                <a:sym typeface="Raleway"/>
                <a:hlinkClick r:id="rId3">
                  <a:extLst>
                    <a:ext uri="{A12FA001-AC4F-418D-AE19-62706E023703}">
                      <ahyp:hlinkClr val="tx"/>
                    </a:ext>
                  </a:extLst>
                </a:hlinkClick>
              </a:rPr>
              <a:t>statutory compliance in India</a:t>
            </a:r>
            <a:r>
              <a:rPr lang="en">
                <a:solidFill>
                  <a:srgbClr val="000000"/>
                </a:solidFill>
                <a:latin typeface="Raleway"/>
                <a:ea typeface="Raleway"/>
                <a:cs typeface="Raleway"/>
                <a:sym typeface="Raleway"/>
              </a:rPr>
              <a:t> in order to meet all the legal demands accordingly.</a:t>
            </a:r>
            <a:endParaRPr>
              <a:solidFill>
                <a:srgbClr val="000000"/>
              </a:solidFill>
              <a:latin typeface="Raleway"/>
              <a:ea typeface="Raleway"/>
              <a:cs typeface="Raleway"/>
              <a:sym typeface="Raleway"/>
            </a:endParaRPr>
          </a:p>
          <a:p>
            <a:pPr indent="0" lvl="0" marL="0" rtl="0" algn="l">
              <a:spcBef>
                <a:spcPts val="0"/>
              </a:spcBef>
              <a:spcAft>
                <a:spcPts val="0"/>
              </a:spcAft>
              <a:buNone/>
            </a:pPr>
            <a:r>
              <a:t/>
            </a:r>
            <a:endParaRPr>
              <a:solidFill>
                <a:srgbClr val="000000"/>
              </a:solidFill>
              <a:latin typeface="Raleway"/>
              <a:ea typeface="Raleway"/>
              <a:cs typeface="Raleway"/>
              <a:sym typeface="Raleway"/>
            </a:endParaRPr>
          </a:p>
          <a:p>
            <a:pPr indent="0" lvl="0" marL="0" rtl="0" algn="l">
              <a:spcBef>
                <a:spcPts val="0"/>
              </a:spcBef>
              <a:spcAft>
                <a:spcPts val="0"/>
              </a:spcAft>
              <a:buNone/>
            </a:pPr>
            <a:r>
              <a:t/>
            </a:r>
            <a:endParaRPr sz="1700">
              <a:solidFill>
                <a:srgbClr val="000000"/>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idx="1" type="body"/>
          </p:nvPr>
        </p:nvSpPr>
        <p:spPr>
          <a:xfrm>
            <a:off x="747775" y="1373800"/>
            <a:ext cx="7989600" cy="2984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a:solidFill>
                  <a:srgbClr val="000000"/>
                </a:solidFill>
                <a:latin typeface="Raleway"/>
                <a:ea typeface="Raleway"/>
                <a:cs typeface="Raleway"/>
                <a:sym typeface="Raleway"/>
              </a:rPr>
              <a:t>Payroll Compliance:</a:t>
            </a:r>
            <a:endParaRPr b="1">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As we know, there is a much more accurate calculation of the amount of money that has to be paid to the employees, the deductions to be made, and tax computation. An ideal </a:t>
            </a:r>
            <a:r>
              <a:rPr b="1" lang="en" sz="1200" u="sng">
                <a:solidFill>
                  <a:srgbClr val="1155CC"/>
                </a:solidFill>
                <a:latin typeface="Raleway"/>
                <a:ea typeface="Raleway"/>
                <a:cs typeface="Raleway"/>
                <a:sym typeface="Raleway"/>
                <a:hlinkClick r:id="rId3">
                  <a:extLst>
                    <a:ext uri="{A12FA001-AC4F-418D-AE19-62706E023703}">
                      <ahyp:hlinkClr val="tx"/>
                    </a:ext>
                  </a:extLst>
                </a:hlinkClick>
              </a:rPr>
              <a:t>payroll agency</a:t>
            </a:r>
            <a:r>
              <a:rPr lang="en" sz="1200">
                <a:solidFill>
                  <a:srgbClr val="000000"/>
                </a:solidFill>
                <a:latin typeface="Raleway"/>
                <a:ea typeface="Raleway"/>
                <a:cs typeface="Raleway"/>
                <a:sym typeface="Raleway"/>
              </a:rPr>
              <a:t> or a company using the services of a payroll service provider can simplify such procedures.</a:t>
            </a:r>
            <a:endParaRPr sz="1200">
              <a:solidFill>
                <a:srgbClr val="000000"/>
              </a:solidFill>
              <a:latin typeface="Raleway"/>
              <a:ea typeface="Raleway"/>
              <a:cs typeface="Raleway"/>
              <a:sym typeface="Raleway"/>
            </a:endParaRPr>
          </a:p>
          <a:p>
            <a:pPr indent="0" lvl="0" marL="0" rtl="0" algn="l">
              <a:spcBef>
                <a:spcPts val="1400"/>
              </a:spcBef>
              <a:spcAft>
                <a:spcPts val="0"/>
              </a:spcAft>
              <a:buNone/>
            </a:pPr>
            <a:r>
              <a:rPr b="1" lang="en">
                <a:solidFill>
                  <a:srgbClr val="000000"/>
                </a:solidFill>
                <a:latin typeface="Raleway"/>
                <a:ea typeface="Raleway"/>
                <a:cs typeface="Raleway"/>
                <a:sym typeface="Raleway"/>
              </a:rPr>
              <a:t>Labor Law Compliance: </a:t>
            </a:r>
            <a:endParaRPr b="1">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Following the set rules of minimum wages, employee provident fund/ pension benefits; gratuity and union membership legal and ethical treatment of employees is achieved.</a:t>
            </a:r>
            <a:endParaRPr sz="1200">
              <a:solidFill>
                <a:srgbClr val="000000"/>
              </a:solidFill>
              <a:latin typeface="Raleway"/>
              <a:ea typeface="Raleway"/>
              <a:cs typeface="Raleway"/>
              <a:sym typeface="Raleway"/>
            </a:endParaRPr>
          </a:p>
          <a:p>
            <a:pPr indent="0" lvl="0" marL="0" rtl="0" algn="l">
              <a:spcBef>
                <a:spcPts val="1400"/>
              </a:spcBef>
              <a:spcAft>
                <a:spcPts val="0"/>
              </a:spcAft>
              <a:buNone/>
            </a:pPr>
            <a:r>
              <a:rPr b="1" lang="en">
                <a:solidFill>
                  <a:srgbClr val="000000"/>
                </a:solidFill>
                <a:latin typeface="Raleway"/>
                <a:ea typeface="Raleway"/>
                <a:cs typeface="Raleway"/>
                <a:sym typeface="Raleway"/>
              </a:rPr>
              <a:t>Location-Specific Compliance: </a:t>
            </a:r>
            <a:endParaRPr b="1">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Organizations based in cities such as Pune, Delhi, Hyderabad are governed by regional statutes. Professional statutory compliance services offered by statutory compliance professionals in Pune, statutory compliance services in Delhi &amp; statutory compliance services in Hyderabad include those that are specific to the area.</a:t>
            </a:r>
            <a:endParaRPr sz="1500">
              <a:solidFill>
                <a:srgbClr val="000000"/>
              </a:solidFill>
              <a:latin typeface="Raleway"/>
              <a:ea typeface="Raleway"/>
              <a:cs typeface="Raleway"/>
              <a:sym typeface="Raleway"/>
            </a:endParaRPr>
          </a:p>
        </p:txBody>
      </p:sp>
      <p:sp>
        <p:nvSpPr>
          <p:cNvPr id="110" name="Google Shape;110;p17"/>
          <p:cNvSpPr txBox="1"/>
          <p:nvPr>
            <p:ph idx="1" type="body"/>
          </p:nvPr>
        </p:nvSpPr>
        <p:spPr>
          <a:xfrm>
            <a:off x="747775" y="499825"/>
            <a:ext cx="7436400" cy="382200"/>
          </a:xfrm>
          <a:prstGeom prst="rect">
            <a:avLst/>
          </a:prstGeom>
        </p:spPr>
        <p:txBody>
          <a:bodyPr anchorCtr="0" anchor="t" bIns="91425" lIns="91425" spcFirstLastPara="1" rIns="91425" wrap="square" tIns="91425">
            <a:noAutofit/>
          </a:bodyPr>
          <a:lstStyle/>
          <a:p>
            <a:pPr indent="0" lvl="0" marL="0" rtl="0" algn="l">
              <a:spcBef>
                <a:spcPts val="1200"/>
              </a:spcBef>
              <a:spcAft>
                <a:spcPts val="200"/>
              </a:spcAft>
              <a:buNone/>
            </a:pPr>
            <a:r>
              <a:rPr lang="en" sz="1900">
                <a:solidFill>
                  <a:srgbClr val="000000"/>
                </a:solidFill>
                <a:latin typeface="Raleway Black"/>
                <a:ea typeface="Raleway Black"/>
                <a:cs typeface="Raleway Black"/>
                <a:sym typeface="Raleway Black"/>
              </a:rPr>
              <a:t>Key Areas of Statutory Compliance for HR</a:t>
            </a:r>
            <a:endParaRPr sz="2800">
              <a:solidFill>
                <a:srgbClr val="000000"/>
              </a:solidFill>
              <a:latin typeface="Raleway Black"/>
              <a:ea typeface="Raleway Black"/>
              <a:cs typeface="Raleway Black"/>
              <a:sym typeface="Raleway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idx="1" type="body"/>
          </p:nvPr>
        </p:nvSpPr>
        <p:spPr>
          <a:xfrm>
            <a:off x="721000" y="1388425"/>
            <a:ext cx="7578900" cy="3289500"/>
          </a:xfrm>
          <a:prstGeom prst="rect">
            <a:avLst/>
          </a:prstGeom>
        </p:spPr>
        <p:txBody>
          <a:bodyPr anchorCtr="0" anchor="t" bIns="91425" lIns="91425" spcFirstLastPara="1" rIns="91425" wrap="square" tIns="91425">
            <a:noAutofit/>
          </a:bodyPr>
          <a:lstStyle/>
          <a:p>
            <a:pPr indent="0" lvl="0" marL="0" rtl="0" algn="l">
              <a:spcBef>
                <a:spcPts val="1600"/>
              </a:spcBef>
              <a:spcAft>
                <a:spcPts val="0"/>
              </a:spcAft>
              <a:buNone/>
            </a:pPr>
            <a:r>
              <a:rPr b="1" lang="en" sz="1500">
                <a:solidFill>
                  <a:srgbClr val="000000"/>
                </a:solidFill>
                <a:latin typeface="Raleway"/>
                <a:ea typeface="Raleway"/>
                <a:cs typeface="Raleway"/>
                <a:sym typeface="Raleway"/>
              </a:rPr>
              <a:t>Benefits of Professional Compliance Services</a:t>
            </a:r>
            <a:endParaRPr b="1" sz="1500">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Outsourcing Professional compliance services help to avoid legal problems with labor laws and other legal requirements in payroll, as well as avoid using a lot of time on tax filings. Popular services individualized for places such as Pune, Delhi, Hyderabad, help enhance organizational performance and enable businesses to concentrate on their development using insight derived from </a:t>
            </a:r>
            <a:r>
              <a:rPr b="1" lang="en" sz="1200" u="sng">
                <a:solidFill>
                  <a:srgbClr val="1155CC"/>
                </a:solidFill>
                <a:latin typeface="Raleway"/>
                <a:ea typeface="Raleway"/>
                <a:cs typeface="Raleway"/>
                <a:sym typeface="Raleway"/>
                <a:hlinkClick r:id="rId3">
                  <a:extLst>
                    <a:ext uri="{A12FA001-AC4F-418D-AE19-62706E023703}">
                      <ahyp:hlinkClr val="tx"/>
                    </a:ext>
                  </a:extLst>
                </a:hlinkClick>
              </a:rPr>
              <a:t>statutory compliance consultants</a:t>
            </a:r>
            <a:r>
              <a:rPr lang="en" sz="1200">
                <a:solidFill>
                  <a:srgbClr val="000000"/>
                </a:solidFill>
                <a:latin typeface="Raleway"/>
                <a:ea typeface="Raleway"/>
                <a:cs typeface="Raleway"/>
                <a:sym typeface="Raleway"/>
              </a:rPr>
              <a:t> &amp; payroll providers.</a:t>
            </a:r>
            <a:endParaRPr sz="1200">
              <a:solidFill>
                <a:srgbClr val="000000"/>
              </a:solidFill>
              <a:latin typeface="Raleway"/>
              <a:ea typeface="Raleway"/>
              <a:cs typeface="Raleway"/>
              <a:sym typeface="Raleway"/>
            </a:endParaRPr>
          </a:p>
          <a:p>
            <a:pPr indent="0" lvl="0" marL="0" rtl="0" algn="l">
              <a:spcBef>
                <a:spcPts val="0"/>
              </a:spcBef>
              <a:spcAft>
                <a:spcPts val="0"/>
              </a:spcAft>
              <a:buNone/>
            </a:pPr>
            <a:r>
              <a:t/>
            </a:r>
            <a:endParaRPr sz="1500">
              <a:solidFill>
                <a:srgbClr val="000000"/>
              </a:solidFill>
              <a:latin typeface="Raleway"/>
              <a:ea typeface="Raleway"/>
              <a:cs typeface="Raleway"/>
              <a:sym typeface="Raleway"/>
            </a:endParaRPr>
          </a:p>
          <a:p>
            <a:pPr indent="0" lvl="0" marL="0" rtl="0" algn="l">
              <a:spcBef>
                <a:spcPts val="1600"/>
              </a:spcBef>
              <a:spcAft>
                <a:spcPts val="0"/>
              </a:spcAft>
              <a:buNone/>
            </a:pPr>
            <a:r>
              <a:rPr b="1" lang="en" sz="1500">
                <a:solidFill>
                  <a:srgbClr val="000000"/>
                </a:solidFill>
                <a:latin typeface="Raleway"/>
                <a:ea typeface="Raleway"/>
                <a:cs typeface="Raleway"/>
                <a:sym typeface="Raleway"/>
              </a:rPr>
              <a:t>A Proactive Approach to Compliance</a:t>
            </a:r>
            <a:endParaRPr b="1" sz="1500">
              <a:solidFill>
                <a:srgbClr val="000000"/>
              </a:solidFill>
              <a:latin typeface="Raleway"/>
              <a:ea typeface="Raleway"/>
              <a:cs typeface="Raleway"/>
              <a:sym typeface="Raleway"/>
            </a:endParaRPr>
          </a:p>
          <a:p>
            <a:pPr indent="0" lvl="0" marL="0" rtl="0" algn="l">
              <a:spcBef>
                <a:spcPts val="400"/>
              </a:spcBef>
              <a:spcAft>
                <a:spcPts val="0"/>
              </a:spcAft>
              <a:buNone/>
            </a:pPr>
            <a:r>
              <a:rPr lang="en" sz="1200">
                <a:solidFill>
                  <a:srgbClr val="000000"/>
                </a:solidFill>
                <a:latin typeface="Raleway"/>
                <a:ea typeface="Raleway"/>
                <a:cs typeface="Raleway"/>
                <a:sym typeface="Raleway"/>
              </a:rPr>
              <a:t>It is critical to be compliance-driven in the long run. Companies have to get in touch with experts who provide statutory compliance services in Pune or statutory compliance services in Delhi or Hyderabad for compliance with the regional laws and regulations.</a:t>
            </a:r>
            <a:endParaRPr sz="1200">
              <a:solidFill>
                <a:srgbClr val="000000"/>
              </a:solidFill>
              <a:latin typeface="Raleway"/>
              <a:ea typeface="Raleway"/>
              <a:cs typeface="Raleway"/>
              <a:sym typeface="Raleway"/>
            </a:endParaRPr>
          </a:p>
          <a:p>
            <a:pPr indent="0" lvl="0" marL="0" rtl="0" algn="l">
              <a:spcBef>
                <a:spcPts val="0"/>
              </a:spcBef>
              <a:spcAft>
                <a:spcPts val="0"/>
              </a:spcAft>
              <a:buNone/>
            </a:pPr>
            <a:r>
              <a:t/>
            </a:r>
            <a:endParaRPr sz="1500">
              <a:solidFill>
                <a:srgbClr val="000000"/>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idx="1" type="body"/>
          </p:nvPr>
        </p:nvSpPr>
        <p:spPr>
          <a:xfrm>
            <a:off x="723900" y="1838450"/>
            <a:ext cx="74364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aleway"/>
                <a:ea typeface="Raleway"/>
                <a:cs typeface="Raleway"/>
                <a:sym typeface="Raleway"/>
              </a:rPr>
              <a:t>Non-compliance therefore remains an option no company can afford to try out.” Payroll agency partners and legal consultants assist in delivering a strong compliance with the statutory framework to ward off legal and financial risks to the company’s image. Most businesses need to navigate statutes and regulations in India, outsourcing payroll services and statutory compliance services allows organizations to.</a:t>
            </a:r>
            <a:endParaRPr sz="1700">
              <a:solidFill>
                <a:srgbClr val="000000"/>
              </a:solidFill>
              <a:latin typeface="Raleway"/>
              <a:ea typeface="Raleway"/>
              <a:cs typeface="Raleway"/>
              <a:sym typeface="Raleway"/>
            </a:endParaRPr>
          </a:p>
        </p:txBody>
      </p:sp>
      <p:sp>
        <p:nvSpPr>
          <p:cNvPr id="121" name="Google Shape;121;p19"/>
          <p:cNvSpPr txBox="1"/>
          <p:nvPr>
            <p:ph idx="1" type="body"/>
          </p:nvPr>
        </p:nvSpPr>
        <p:spPr>
          <a:xfrm>
            <a:off x="723900" y="1170975"/>
            <a:ext cx="7436400" cy="382200"/>
          </a:xfrm>
          <a:prstGeom prst="rect">
            <a:avLst/>
          </a:prstGeom>
        </p:spPr>
        <p:txBody>
          <a:bodyPr anchorCtr="0" anchor="t" bIns="91425" lIns="91425" spcFirstLastPara="1" rIns="91425" wrap="square" tIns="91425">
            <a:noAutofit/>
          </a:bodyPr>
          <a:lstStyle/>
          <a:p>
            <a:pPr indent="0" lvl="0" marL="0" rtl="0" algn="l">
              <a:spcBef>
                <a:spcPts val="1600"/>
              </a:spcBef>
              <a:spcAft>
                <a:spcPts val="0"/>
              </a:spcAft>
              <a:buNone/>
            </a:pPr>
            <a:r>
              <a:rPr lang="en" sz="2000">
                <a:solidFill>
                  <a:srgbClr val="000000"/>
                </a:solidFill>
                <a:latin typeface="Raleway ExtraBold"/>
                <a:ea typeface="Raleway ExtraBold"/>
                <a:cs typeface="Raleway ExtraBold"/>
                <a:sym typeface="Raleway ExtraBold"/>
              </a:rPr>
              <a:t>Conclusion</a:t>
            </a:r>
            <a:endParaRPr sz="2000">
              <a:solidFill>
                <a:srgbClr val="000000"/>
              </a:solidFill>
              <a:latin typeface="Raleway ExtraBold"/>
              <a:ea typeface="Raleway ExtraBold"/>
              <a:cs typeface="Raleway ExtraBold"/>
              <a:sym typeface="Raleway ExtraBold"/>
            </a:endParaRPr>
          </a:p>
          <a:p>
            <a:pPr indent="0" lvl="0" marL="0" rtl="0" algn="l">
              <a:spcBef>
                <a:spcPts val="400"/>
              </a:spcBef>
              <a:spcAft>
                <a:spcPts val="0"/>
              </a:spcAft>
              <a:buNone/>
            </a:pPr>
            <a:r>
              <a:t/>
            </a:r>
            <a:endParaRPr sz="1500">
              <a:solidFill>
                <a:srgbClr val="000000"/>
              </a:solidFill>
              <a:latin typeface="Raleway ExtraBold"/>
              <a:ea typeface="Raleway ExtraBold"/>
              <a:cs typeface="Raleway ExtraBold"/>
              <a:sym typeface="Raleway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0"/>
          <p:cNvPicPr preferRelativeResize="0"/>
          <p:nvPr/>
        </p:nvPicPr>
        <p:blipFill rotWithShape="1">
          <a:blip r:embed="rId3">
            <a:alphaModFix/>
          </a:blip>
          <a:srcRect b="7994" l="0" r="95179" t="48297"/>
          <a:stretch/>
        </p:blipFill>
        <p:spPr>
          <a:xfrm>
            <a:off x="218075" y="2335900"/>
            <a:ext cx="502052" cy="2639924"/>
          </a:xfrm>
          <a:prstGeom prst="rect">
            <a:avLst/>
          </a:prstGeom>
          <a:noFill/>
          <a:ln>
            <a:noFill/>
          </a:ln>
        </p:spPr>
      </p:pic>
      <p:sp>
        <p:nvSpPr>
          <p:cNvPr id="127" name="Google Shape;127;p20"/>
          <p:cNvSpPr txBox="1"/>
          <p:nvPr/>
        </p:nvSpPr>
        <p:spPr>
          <a:xfrm>
            <a:off x="766225" y="2335900"/>
            <a:ext cx="30000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latin typeface="Raleway"/>
                <a:ea typeface="Raleway"/>
                <a:cs typeface="Raleway"/>
                <a:sym typeface="Raleway"/>
              </a:rPr>
              <a:t>Landmark-Megamart, 1537, Bhakti Premium 3rd &amp; 4th floor, Old Mumbai - Pune Hwy, Dapodi, Pune, Maharashtra 411012</a:t>
            </a:r>
            <a:endParaRPr sz="1000">
              <a:latin typeface="Raleway"/>
              <a:ea typeface="Raleway"/>
              <a:cs typeface="Raleway"/>
              <a:sym typeface="Raleway"/>
            </a:endParaRPr>
          </a:p>
        </p:txBody>
      </p:sp>
      <p:sp>
        <p:nvSpPr>
          <p:cNvPr id="128" name="Google Shape;128;p20"/>
          <p:cNvSpPr txBox="1"/>
          <p:nvPr/>
        </p:nvSpPr>
        <p:spPr>
          <a:xfrm>
            <a:off x="766225" y="3071775"/>
            <a:ext cx="3000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000" u="sng">
                <a:solidFill>
                  <a:schemeClr val="hlink"/>
                </a:solidFill>
                <a:latin typeface="Raleway"/>
                <a:ea typeface="Raleway"/>
                <a:cs typeface="Raleway"/>
                <a:sym typeface="Raleway"/>
                <a:hlinkClick r:id="rId4"/>
              </a:rPr>
              <a:t>https://paysquare.com/</a:t>
            </a:r>
            <a:endParaRPr b="1" sz="1000">
              <a:latin typeface="Raleway"/>
              <a:ea typeface="Raleway"/>
              <a:cs typeface="Raleway"/>
              <a:sym typeface="Raleway"/>
            </a:endParaRPr>
          </a:p>
        </p:txBody>
      </p:sp>
      <p:sp>
        <p:nvSpPr>
          <p:cNvPr id="129" name="Google Shape;129;p20"/>
          <p:cNvSpPr txBox="1"/>
          <p:nvPr/>
        </p:nvSpPr>
        <p:spPr>
          <a:xfrm>
            <a:off x="766225" y="3640713"/>
            <a:ext cx="300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020-69107800</a:t>
            </a:r>
            <a:endParaRPr sz="1100">
              <a:latin typeface="Raleway"/>
              <a:ea typeface="Raleway"/>
              <a:cs typeface="Raleway"/>
              <a:sym typeface="Raleway"/>
            </a:endParaRPr>
          </a:p>
        </p:txBody>
      </p:sp>
      <p:sp>
        <p:nvSpPr>
          <p:cNvPr id="130" name="Google Shape;130;p20"/>
          <p:cNvSpPr txBox="1"/>
          <p:nvPr/>
        </p:nvSpPr>
        <p:spPr>
          <a:xfrm>
            <a:off x="766225" y="43004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Raleway"/>
                <a:ea typeface="Raleway"/>
                <a:cs typeface="Raleway"/>
                <a:sym typeface="Raleway"/>
              </a:rPr>
              <a:t>sales@paysquare.com</a:t>
            </a:r>
            <a:endParaRPr sz="1200">
              <a:latin typeface="Raleway"/>
              <a:ea typeface="Raleway"/>
              <a:cs typeface="Raleway"/>
              <a:sym typeface="Raleway"/>
            </a:endParaRPr>
          </a:p>
        </p:txBody>
      </p:sp>
      <p:pic>
        <p:nvPicPr>
          <p:cNvPr id="131" name="Google Shape;131;p20"/>
          <p:cNvPicPr preferRelativeResize="0"/>
          <p:nvPr/>
        </p:nvPicPr>
        <p:blipFill rotWithShape="1">
          <a:blip r:embed="rId3">
            <a:alphaModFix/>
          </a:blip>
          <a:srcRect b="0" l="44143" r="0" t="0"/>
          <a:stretch/>
        </p:blipFill>
        <p:spPr>
          <a:xfrm>
            <a:off x="4190129" y="0"/>
            <a:ext cx="4953877" cy="5143501"/>
          </a:xfrm>
          <a:prstGeom prst="rect">
            <a:avLst/>
          </a:prstGeom>
          <a:noFill/>
          <a:ln>
            <a:noFill/>
          </a:ln>
        </p:spPr>
      </p:pic>
      <p:sp>
        <p:nvSpPr>
          <p:cNvPr id="132" name="Google Shape;132;p20"/>
          <p:cNvSpPr txBox="1"/>
          <p:nvPr/>
        </p:nvSpPr>
        <p:spPr>
          <a:xfrm>
            <a:off x="281050" y="298050"/>
            <a:ext cx="3000000" cy="6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2700">
                <a:latin typeface="Raleway"/>
                <a:ea typeface="Raleway"/>
                <a:cs typeface="Raleway"/>
                <a:sym typeface="Raleway"/>
              </a:rPr>
              <a:t>Contact</a:t>
            </a:r>
            <a:endParaRPr b="1" sz="2700">
              <a:latin typeface="Raleway"/>
              <a:ea typeface="Raleway"/>
              <a:cs typeface="Raleway"/>
              <a:sym typeface="Raleway"/>
            </a:endParaRPr>
          </a:p>
        </p:txBody>
      </p:sp>
      <p:sp>
        <p:nvSpPr>
          <p:cNvPr id="133" name="Google Shape;133;p20"/>
          <p:cNvSpPr txBox="1"/>
          <p:nvPr/>
        </p:nvSpPr>
        <p:spPr>
          <a:xfrm>
            <a:off x="281050" y="945825"/>
            <a:ext cx="34851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Paysquare is uniquely positioned to meet your end-to-end requirements on payroll and HR processes. We ensure error-free and timely deliveries across payroll, accounting, and temp staffing</a:t>
            </a:r>
            <a:endParaRPr sz="11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