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Raleway"/>
      <p:regular r:id="rId15"/>
      <p:bold r:id="rId16"/>
      <p:italic r:id="rId17"/>
      <p:boldItalic r:id="rId18"/>
    </p:embeddedFont>
    <p:embeddedFont>
      <p:font typeface="Raleway ExtraBold"/>
      <p:bold r:id="rId19"/>
      <p:boldItalic r:id="rId20"/>
    </p:embeddedFont>
    <p:embeddedFont>
      <p:font typeface="Lato"/>
      <p:regular r:id="rId21"/>
      <p:bold r:id="rId22"/>
      <p:italic r:id="rId23"/>
      <p:boldItalic r:id="rId24"/>
    </p:embeddedFont>
    <p:embeddedFont>
      <p:font typeface="Raleway Black"/>
      <p:bold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0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04"/>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ExtraBold-boldItalic.fntdata"/><Relationship Id="rId22" Type="http://schemas.openxmlformats.org/officeDocument/2006/relationships/font" Target="fonts/Lato-bold.fntdata"/><Relationship Id="rId21" Type="http://schemas.openxmlformats.org/officeDocument/2006/relationships/font" Target="fonts/Lato-regular.fntdata"/><Relationship Id="rId24" Type="http://schemas.openxmlformats.org/officeDocument/2006/relationships/font" Target="fonts/Lato-boldItalic.fntdata"/><Relationship Id="rId23" Type="http://schemas.openxmlformats.org/officeDocument/2006/relationships/font" Target="fonts/La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Black-boldItalic.fntdata"/><Relationship Id="rId25" Type="http://schemas.openxmlformats.org/officeDocument/2006/relationships/font" Target="fonts/RalewayBlack-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Raleway-regular.fntdata"/><Relationship Id="rId14" Type="http://schemas.openxmlformats.org/officeDocument/2006/relationships/slide" Target="slides/slide9.xml"/><Relationship Id="rId17" Type="http://schemas.openxmlformats.org/officeDocument/2006/relationships/font" Target="fonts/Raleway-italic.fntdata"/><Relationship Id="rId16" Type="http://schemas.openxmlformats.org/officeDocument/2006/relationships/font" Target="fonts/Raleway-bold.fntdata"/><Relationship Id="rId19" Type="http://schemas.openxmlformats.org/officeDocument/2006/relationships/font" Target="fonts/RalewayExtraBold-bold.fntdata"/><Relationship Id="rId18" Type="http://schemas.openxmlformats.org/officeDocument/2006/relationships/font" Target="fonts/Raleway-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02ce296bfb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02ce296bfb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02ce296bfb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02ce296bfb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02ce296bfb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02ce296bfb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02ce296bf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02ce296bf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0a13bd968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0a13bd968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02ce296bf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02ce296bf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189d57f8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189d57f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02ce296bfb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02ce296bfb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paysquare.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paysquare.com/payroll-outsourci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paysquare.com/payroll-outsourc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paysquare.com/payroll-outsourcin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paysquare.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hyperlink" Target="https://paysquare.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625" y="1432000"/>
            <a:ext cx="6653700" cy="16647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0" lang="en" sz="2600">
                <a:solidFill>
                  <a:srgbClr val="000000"/>
                </a:solidFill>
                <a:latin typeface="Raleway Black"/>
                <a:ea typeface="Raleway Black"/>
                <a:cs typeface="Raleway Black"/>
                <a:sym typeface="Raleway Black"/>
              </a:rPr>
              <a:t>Unlocking Strategic Value: How Payroll Outsourcing Empowers HR to Focus on People</a:t>
            </a:r>
            <a:endParaRPr b="0">
              <a:solidFill>
                <a:srgbClr val="000000"/>
              </a:solidFill>
              <a:latin typeface="Raleway Black"/>
              <a:ea typeface="Raleway Black"/>
              <a:cs typeface="Raleway Black"/>
              <a:sym typeface="Raleway Black"/>
            </a:endParaRPr>
          </a:p>
          <a:p>
            <a:pPr indent="0" lvl="0" marL="0" rtl="0" algn="l">
              <a:lnSpc>
                <a:spcPct val="115000"/>
              </a:lnSpc>
              <a:spcBef>
                <a:spcPts val="1200"/>
              </a:spcBef>
              <a:spcAft>
                <a:spcPts val="300"/>
              </a:spcAft>
              <a:buNone/>
            </a:pPr>
            <a:r>
              <a:t/>
            </a:r>
            <a:endParaRPr b="0" sz="2500">
              <a:solidFill>
                <a:srgbClr val="000000"/>
              </a:solidFill>
              <a:latin typeface="Raleway Black"/>
              <a:ea typeface="Raleway Black"/>
              <a:cs typeface="Raleway Black"/>
              <a:sym typeface="Raleway Black"/>
            </a:endParaRPr>
          </a:p>
        </p:txBody>
      </p:sp>
      <p:sp>
        <p:nvSpPr>
          <p:cNvPr id="87" name="Google Shape;87;p13"/>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900" u="sng">
                <a:solidFill>
                  <a:schemeClr val="hlink"/>
                </a:solidFill>
                <a:latin typeface="Raleway"/>
                <a:ea typeface="Raleway"/>
                <a:cs typeface="Raleway"/>
                <a:sym typeface="Raleway"/>
                <a:hlinkClick r:id="rId3"/>
              </a:rPr>
              <a:t>https://paysquare.com/</a:t>
            </a:r>
            <a:endParaRPr b="1" sz="1900">
              <a:latin typeface="Raleway"/>
              <a:ea typeface="Raleway"/>
              <a:cs typeface="Raleway"/>
              <a:sym typeface="Raleway"/>
            </a:endParaRPr>
          </a:p>
        </p:txBody>
      </p:sp>
      <p:pic>
        <p:nvPicPr>
          <p:cNvPr id="88" name="Google Shape;88;p13"/>
          <p:cNvPicPr preferRelativeResize="0"/>
          <p:nvPr/>
        </p:nvPicPr>
        <p:blipFill rotWithShape="1">
          <a:blip r:embed="rId4">
            <a:alphaModFix/>
          </a:blip>
          <a:srcRect b="18140" l="0" r="0" t="0"/>
          <a:stretch/>
        </p:blipFill>
        <p:spPr>
          <a:xfrm>
            <a:off x="6462500" y="3345650"/>
            <a:ext cx="2285175" cy="14631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idx="1" type="body"/>
          </p:nvPr>
        </p:nvSpPr>
        <p:spPr>
          <a:xfrm>
            <a:off x="727650" y="1536025"/>
            <a:ext cx="7688700" cy="257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Raleway"/>
                <a:ea typeface="Raleway"/>
                <a:cs typeface="Raleway"/>
                <a:sym typeface="Raleway"/>
              </a:rPr>
              <a:t>Human resources management has dramatically changed its focus over the recent decades from merely an administrative function to organizational strategic vision bearer. But administrative work like making paychecks for employees steals lots of time and leaves little room for human resource management – people management. Payroll processing has become one of the most popular recent solutions that help HR teams focus on the strategic side. It is possible for organizations to adopt operational efficiency, or engage the assistance of a trusted payroll agency, or specialized payroll outsourcing companies in order to pave the way for the optimization of the functions of the HR department.</a:t>
            </a:r>
            <a:endParaRPr sz="1700">
              <a:solidFill>
                <a:srgbClr val="000000"/>
              </a:solidFill>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title"/>
          </p:nvPr>
        </p:nvSpPr>
        <p:spPr>
          <a:xfrm>
            <a:off x="729450" y="641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0" lang="en" sz="1700">
                <a:solidFill>
                  <a:srgbClr val="000000"/>
                </a:solidFill>
                <a:latin typeface="Raleway Black"/>
                <a:ea typeface="Raleway Black"/>
                <a:cs typeface="Raleway Black"/>
                <a:sym typeface="Raleway Black"/>
              </a:rPr>
              <a:t>Why Payroll Outsourcing is a Strategic Move</a:t>
            </a:r>
            <a:endParaRPr b="0" sz="2200">
              <a:solidFill>
                <a:srgbClr val="000000"/>
              </a:solidFill>
              <a:latin typeface="Raleway Black"/>
              <a:ea typeface="Raleway Black"/>
              <a:cs typeface="Raleway Black"/>
              <a:sym typeface="Raleway Black"/>
            </a:endParaRPr>
          </a:p>
          <a:p>
            <a:pPr indent="0" lvl="0" marL="0" rtl="0" algn="l">
              <a:lnSpc>
                <a:spcPct val="115000"/>
              </a:lnSpc>
              <a:spcBef>
                <a:spcPts val="1400"/>
              </a:spcBef>
              <a:spcAft>
                <a:spcPts val="400"/>
              </a:spcAft>
              <a:buNone/>
            </a:pPr>
            <a:r>
              <a:t/>
            </a:r>
            <a:endParaRPr b="0" sz="1700">
              <a:solidFill>
                <a:srgbClr val="000000"/>
              </a:solidFill>
              <a:latin typeface="Raleway Black"/>
              <a:ea typeface="Raleway Black"/>
              <a:cs typeface="Raleway Black"/>
              <a:sym typeface="Raleway Black"/>
            </a:endParaRPr>
          </a:p>
        </p:txBody>
      </p:sp>
      <p:sp>
        <p:nvSpPr>
          <p:cNvPr id="99" name="Google Shape;99;p15"/>
          <p:cNvSpPr txBox="1"/>
          <p:nvPr>
            <p:ph idx="1" type="body"/>
          </p:nvPr>
        </p:nvSpPr>
        <p:spPr>
          <a:xfrm>
            <a:off x="729450" y="1441200"/>
            <a:ext cx="7832100" cy="292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Raleway"/>
                <a:ea typeface="Raleway"/>
                <a:cs typeface="Raleway"/>
                <a:sym typeface="Raleway"/>
              </a:rPr>
              <a:t>The payroll management itself is a sensitive and a time-consuming function which includes calculation of salary, tax returns, benefit administration and generating reports. Payroll errors are costly issues that have an ability to halt operations, decrease morale, and trigger compliance issues. Through outsourcing of payroll services, companies can be guaranteed accurate payroll processing so that the human resource specialists can address more challenging responsibilities, encouraging employees and enhancing their capabilities.</a:t>
            </a:r>
            <a:endParaRPr>
              <a:solidFill>
                <a:srgbClr val="000000"/>
              </a:solidFill>
              <a:latin typeface="Raleway"/>
              <a:ea typeface="Raleway"/>
              <a:cs typeface="Raleway"/>
              <a:sym typeface="Raleway"/>
            </a:endParaRPr>
          </a:p>
          <a:p>
            <a:pPr indent="0" lvl="0" marL="0" rtl="0" algn="l">
              <a:spcBef>
                <a:spcPts val="0"/>
              </a:spcBef>
              <a:spcAft>
                <a:spcPts val="0"/>
              </a:spcAft>
              <a:buNone/>
            </a:pPr>
            <a:r>
              <a:t/>
            </a:r>
            <a:endParaRPr>
              <a:solidFill>
                <a:srgbClr val="000000"/>
              </a:solidFill>
              <a:latin typeface="Raleway"/>
              <a:ea typeface="Raleway"/>
              <a:cs typeface="Raleway"/>
              <a:sym typeface="Raleway"/>
            </a:endParaRPr>
          </a:p>
          <a:p>
            <a:pPr indent="0" lvl="0" marL="0" rtl="0" algn="l">
              <a:spcBef>
                <a:spcPts val="0"/>
              </a:spcBef>
              <a:spcAft>
                <a:spcPts val="0"/>
              </a:spcAft>
              <a:buNone/>
            </a:pPr>
            <a:r>
              <a:rPr lang="en">
                <a:solidFill>
                  <a:srgbClr val="000000"/>
                </a:solidFill>
                <a:latin typeface="Raleway"/>
                <a:ea typeface="Raleway"/>
                <a:cs typeface="Raleway"/>
                <a:sym typeface="Raleway"/>
              </a:rPr>
              <a:t>For organizations based in countries such as India it’s possible to hire services of professional Indian payroll outsourcing companies that deal with the complexities of the regional legislation regarding employees’ payment and taxation. These firms offer reasonable </a:t>
            </a:r>
            <a:r>
              <a:rPr b="1" lang="en" u="sng">
                <a:solidFill>
                  <a:srgbClr val="1155CC"/>
                </a:solidFill>
                <a:latin typeface="Raleway"/>
                <a:ea typeface="Raleway"/>
                <a:cs typeface="Raleway"/>
                <a:sym typeface="Raleway"/>
                <a:hlinkClick r:id="rId3">
                  <a:extLst>
                    <a:ext uri="{A12FA001-AC4F-418D-AE19-62706E023703}">
                      <ahyp:hlinkClr val="tx"/>
                    </a:ext>
                  </a:extLst>
                </a:hlinkClick>
              </a:rPr>
              <a:t>payroll processing services</a:t>
            </a:r>
            <a:r>
              <a:rPr lang="en">
                <a:solidFill>
                  <a:srgbClr val="000000"/>
                </a:solidFill>
                <a:latin typeface="Raleway"/>
                <a:ea typeface="Raleway"/>
                <a:cs typeface="Raleway"/>
                <a:sym typeface="Raleway"/>
              </a:rPr>
              <a:t> with dropping the raw ball on precision and legal necessities that staff expect and require in an organization.</a:t>
            </a:r>
            <a:endParaRPr sz="1600">
              <a:solidFill>
                <a:srgbClr val="000000"/>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6"/>
          <p:cNvSpPr txBox="1"/>
          <p:nvPr>
            <p:ph type="title"/>
          </p:nvPr>
        </p:nvSpPr>
        <p:spPr>
          <a:xfrm>
            <a:off x="729450" y="615250"/>
            <a:ext cx="78762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rPr b="0" lang="en" sz="1700">
                <a:solidFill>
                  <a:srgbClr val="000000"/>
                </a:solidFill>
                <a:latin typeface="Raleway Black"/>
                <a:ea typeface="Raleway Black"/>
                <a:cs typeface="Raleway Black"/>
                <a:sym typeface="Raleway Black"/>
              </a:rPr>
              <a:t>How Payroll Outsourcing Empowers HR</a:t>
            </a:r>
            <a:endParaRPr b="0" sz="2200">
              <a:solidFill>
                <a:srgbClr val="000000"/>
              </a:solidFill>
              <a:latin typeface="Raleway Black"/>
              <a:ea typeface="Raleway Black"/>
              <a:cs typeface="Raleway Black"/>
              <a:sym typeface="Raleway Black"/>
            </a:endParaRPr>
          </a:p>
        </p:txBody>
      </p:sp>
      <p:sp>
        <p:nvSpPr>
          <p:cNvPr id="105" name="Google Shape;105;p16"/>
          <p:cNvSpPr txBox="1"/>
          <p:nvPr>
            <p:ph idx="1" type="body"/>
          </p:nvPr>
        </p:nvSpPr>
        <p:spPr>
          <a:xfrm>
            <a:off x="727650" y="1492725"/>
            <a:ext cx="7688700" cy="3205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a:solidFill>
                  <a:srgbClr val="000000"/>
                </a:solidFill>
                <a:latin typeface="Raleway"/>
                <a:ea typeface="Raleway"/>
                <a:cs typeface="Raleway"/>
                <a:sym typeface="Raleway"/>
              </a:rPr>
              <a:t>Time Savings</a:t>
            </a:r>
            <a:endParaRPr b="1">
              <a:solidFill>
                <a:srgbClr val="000000"/>
              </a:solidFill>
              <a:latin typeface="Raleway"/>
              <a:ea typeface="Raleway"/>
              <a:cs typeface="Raleway"/>
              <a:sym typeface="Raleway"/>
            </a:endParaRPr>
          </a:p>
          <a:p>
            <a:pPr indent="0" lvl="0" marL="0" rtl="0" algn="l">
              <a:spcBef>
                <a:spcPts val="1200"/>
              </a:spcBef>
              <a:spcAft>
                <a:spcPts val="0"/>
              </a:spcAft>
              <a:buNone/>
            </a:pPr>
            <a:r>
              <a:rPr lang="en" sz="1200">
                <a:solidFill>
                  <a:srgbClr val="000000"/>
                </a:solidFill>
                <a:latin typeface="Raleway"/>
                <a:ea typeface="Raleway"/>
                <a:cs typeface="Raleway"/>
                <a:sym typeface="Raleway"/>
              </a:rPr>
              <a:t>To process payroll in-house takes a lot of time, especially for companies that have many employees on their payroll. This way, there are strategic benefits for the HR teams to outsource payroll services that help to remove repetitive workloads. This is because they shift to strategic concerns that are relevant to the organizational workplace, including culture and experience of employees.</a:t>
            </a:r>
            <a:endParaRPr sz="1200">
              <a:solidFill>
                <a:srgbClr val="000000"/>
              </a:solidFill>
              <a:latin typeface="Raleway"/>
              <a:ea typeface="Raleway"/>
              <a:cs typeface="Raleway"/>
              <a:sym typeface="Raleway"/>
            </a:endParaRPr>
          </a:p>
          <a:p>
            <a:pPr indent="0" lvl="0" marL="0" rtl="0" algn="l">
              <a:spcBef>
                <a:spcPts val="1400"/>
              </a:spcBef>
              <a:spcAft>
                <a:spcPts val="0"/>
              </a:spcAft>
              <a:buNone/>
            </a:pPr>
            <a:r>
              <a:rPr b="1" lang="en">
                <a:solidFill>
                  <a:srgbClr val="000000"/>
                </a:solidFill>
                <a:latin typeface="Raleway"/>
                <a:ea typeface="Raleway"/>
                <a:cs typeface="Raleway"/>
                <a:sym typeface="Raleway"/>
              </a:rPr>
              <a:t>Cost Efficiency</a:t>
            </a:r>
            <a:endParaRPr b="1">
              <a:solidFill>
                <a:srgbClr val="000000"/>
              </a:solidFill>
              <a:latin typeface="Raleway"/>
              <a:ea typeface="Raleway"/>
              <a:cs typeface="Raleway"/>
              <a:sym typeface="Raleway"/>
            </a:endParaRPr>
          </a:p>
          <a:p>
            <a:pPr indent="0" lvl="0" marL="0" rtl="0" algn="l">
              <a:spcBef>
                <a:spcPts val="400"/>
              </a:spcBef>
              <a:spcAft>
                <a:spcPts val="0"/>
              </a:spcAft>
              <a:buNone/>
            </a:pPr>
            <a:r>
              <a:rPr lang="en" sz="1200">
                <a:solidFill>
                  <a:srgbClr val="000000"/>
                </a:solidFill>
                <a:latin typeface="Raleway"/>
                <a:ea typeface="Raleway"/>
                <a:cs typeface="Raleway"/>
                <a:sym typeface="Raleway"/>
              </a:rPr>
              <a:t>To implement and manage payroll functions internally more investment goes in technology, training and employees. These costs can be minimized by working with payroll companies while getting professional services at the same time. In terms of implementation, payroll outsourcing services in India provide lower cost solutions which provide high competency levels without the requirement of a large dedicated payroll team.</a:t>
            </a:r>
            <a:endParaRPr sz="1200">
              <a:solidFill>
                <a:srgbClr val="000000"/>
              </a:solidFill>
              <a:latin typeface="Raleway"/>
              <a:ea typeface="Raleway"/>
              <a:cs typeface="Raleway"/>
              <a:sym typeface="Raleway"/>
            </a:endParaRPr>
          </a:p>
          <a:p>
            <a:pPr indent="0" lvl="0" marL="0" rtl="0" algn="l">
              <a:spcBef>
                <a:spcPts val="1200"/>
              </a:spcBef>
              <a:spcAft>
                <a:spcPts val="1200"/>
              </a:spcAft>
              <a:buNone/>
            </a:pPr>
            <a:r>
              <a:t/>
            </a:r>
            <a:endParaRPr>
              <a:solidFill>
                <a:srgbClr val="000000"/>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7"/>
          <p:cNvSpPr txBox="1"/>
          <p:nvPr>
            <p:ph idx="1" type="body"/>
          </p:nvPr>
        </p:nvSpPr>
        <p:spPr>
          <a:xfrm>
            <a:off x="727650" y="1493975"/>
            <a:ext cx="7578900" cy="29820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200">
                <a:solidFill>
                  <a:srgbClr val="000000"/>
                </a:solidFill>
                <a:latin typeface="Raleway"/>
                <a:ea typeface="Raleway"/>
                <a:cs typeface="Raleway"/>
                <a:sym typeface="Raleway"/>
              </a:rPr>
              <a:t>Error Reduction and Compliance</a:t>
            </a:r>
            <a:endParaRPr b="1" sz="1200">
              <a:solidFill>
                <a:srgbClr val="000000"/>
              </a:solidFill>
              <a:latin typeface="Raleway"/>
              <a:ea typeface="Raleway"/>
              <a:cs typeface="Raleway"/>
              <a:sym typeface="Raleway"/>
            </a:endParaRPr>
          </a:p>
          <a:p>
            <a:pPr indent="0" lvl="0" marL="0" rtl="0" algn="l">
              <a:spcBef>
                <a:spcPts val="400"/>
              </a:spcBef>
              <a:spcAft>
                <a:spcPts val="0"/>
              </a:spcAft>
              <a:buNone/>
            </a:pPr>
            <a:r>
              <a:rPr lang="en" sz="1200">
                <a:solidFill>
                  <a:srgbClr val="000000"/>
                </a:solidFill>
                <a:latin typeface="Raleway"/>
                <a:ea typeface="Raleway"/>
                <a:cs typeface="Raleway"/>
                <a:sym typeface="Raleway"/>
              </a:rPr>
              <a:t>The labor relations and tax laws are other important aspects for business to adhere to before starting a visa. It is good that payroll management services follow the above requirements and reduce the possibility of having penalties. Businesses are also likely to enjoy the services of elaborate systems and especially specialized professionals when they outsource paging from professional payroll outsourcing companies.</a:t>
            </a:r>
            <a:endParaRPr sz="1200">
              <a:solidFill>
                <a:srgbClr val="000000"/>
              </a:solidFill>
              <a:latin typeface="Raleway"/>
              <a:ea typeface="Raleway"/>
              <a:cs typeface="Raleway"/>
              <a:sym typeface="Raleway"/>
            </a:endParaRPr>
          </a:p>
          <a:p>
            <a:pPr indent="0" lvl="0" marL="0" rtl="0" algn="l">
              <a:spcBef>
                <a:spcPts val="1400"/>
              </a:spcBef>
              <a:spcAft>
                <a:spcPts val="0"/>
              </a:spcAft>
              <a:buNone/>
            </a:pPr>
            <a:r>
              <a:rPr b="1" lang="en" sz="1200">
                <a:solidFill>
                  <a:srgbClr val="000000"/>
                </a:solidFill>
                <a:latin typeface="Raleway"/>
                <a:ea typeface="Raleway"/>
                <a:cs typeface="Raleway"/>
                <a:sym typeface="Raleway"/>
              </a:rPr>
              <a:t>Access to Expertise and Technology</a:t>
            </a:r>
            <a:endParaRPr b="1" sz="1200">
              <a:solidFill>
                <a:srgbClr val="000000"/>
              </a:solidFill>
              <a:latin typeface="Raleway"/>
              <a:ea typeface="Raleway"/>
              <a:cs typeface="Raleway"/>
              <a:sym typeface="Raleway"/>
            </a:endParaRPr>
          </a:p>
          <a:p>
            <a:pPr indent="0" lvl="0" marL="0" rtl="0" algn="l">
              <a:spcBef>
                <a:spcPts val="400"/>
              </a:spcBef>
              <a:spcAft>
                <a:spcPts val="0"/>
              </a:spcAft>
              <a:buNone/>
            </a:pPr>
            <a:r>
              <a:rPr b="1" lang="en" sz="1200" u="sng">
                <a:solidFill>
                  <a:srgbClr val="1155CC"/>
                </a:solidFill>
                <a:latin typeface="Raleway"/>
                <a:ea typeface="Raleway"/>
                <a:cs typeface="Raleway"/>
                <a:sym typeface="Raleway"/>
                <a:hlinkClick r:id="rId3">
                  <a:extLst>
                    <a:ext uri="{A12FA001-AC4F-418D-AE19-62706E023703}">
                      <ahyp:hlinkClr val="tx"/>
                    </a:ext>
                  </a:extLst>
                </a:hlinkClick>
              </a:rPr>
              <a:t>Payroll outsourcing services</a:t>
            </a:r>
            <a:r>
              <a:rPr b="1" lang="en" sz="1200">
                <a:solidFill>
                  <a:srgbClr val="000000"/>
                </a:solidFill>
                <a:latin typeface="Raleway"/>
                <a:ea typeface="Raleway"/>
                <a:cs typeface="Raleway"/>
                <a:sym typeface="Raleway"/>
              </a:rPr>
              <a:t> </a:t>
            </a:r>
            <a:r>
              <a:rPr lang="en" sz="1200">
                <a:solidFill>
                  <a:srgbClr val="000000"/>
                </a:solidFill>
                <a:latin typeface="Raleway"/>
                <a:ea typeface="Raleway"/>
                <a:cs typeface="Raleway"/>
                <a:sym typeface="Raleway"/>
              </a:rPr>
              <a:t>offer use of modern tools for processing payroll and there is specialized human resource who understands changes in laws. This proficiency is especially needed in India due to stiff and complicated labor Laws that require a close examination. Outsourcing also ensures that your operations are handled by qualified industry players found in payroll outsourcing companies in India.</a:t>
            </a:r>
            <a:endParaRPr sz="1200">
              <a:solidFill>
                <a:srgbClr val="000000"/>
              </a:solidFill>
              <a:latin typeface="Raleway"/>
              <a:ea typeface="Raleway"/>
              <a:cs typeface="Raleway"/>
              <a:sym typeface="Raleway"/>
            </a:endParaRPr>
          </a:p>
          <a:p>
            <a:pPr indent="0" lvl="0" marL="0" rtl="0" algn="l">
              <a:spcBef>
                <a:spcPts val="1200"/>
              </a:spcBef>
              <a:spcAft>
                <a:spcPts val="1200"/>
              </a:spcAft>
              <a:buNone/>
            </a:pPr>
            <a:r>
              <a:t/>
            </a:r>
            <a:endParaRPr sz="1400">
              <a:solidFill>
                <a:srgbClr val="000000"/>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ph idx="1" type="body"/>
          </p:nvPr>
        </p:nvSpPr>
        <p:spPr>
          <a:xfrm>
            <a:off x="727650" y="1517400"/>
            <a:ext cx="7688700" cy="298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0000"/>
                </a:solidFill>
                <a:latin typeface="Raleway"/>
                <a:ea typeface="Raleway"/>
                <a:cs typeface="Raleway"/>
                <a:sym typeface="Raleway"/>
              </a:rPr>
              <a:t>The probability of an employee increasing their commitment to a company when his/her payroll process is accurately handled by an external party is high. In this case, the freedom of mind from routine enables the HR teams to undertake projects that foster employee satisfaction and promotion of the organization. Some of these approaches are; developing learning experiences, embracing diversity, and making talent management plans inline with business directions. </a:t>
            </a:r>
            <a:r>
              <a:rPr b="1" lang="en" sz="1200" u="sng">
                <a:solidFill>
                  <a:srgbClr val="1155CC"/>
                </a:solidFill>
                <a:latin typeface="Raleway"/>
                <a:ea typeface="Raleway"/>
                <a:cs typeface="Raleway"/>
                <a:sym typeface="Raleway"/>
                <a:hlinkClick r:id="rId3">
                  <a:extLst>
                    <a:ext uri="{A12FA001-AC4F-418D-AE19-62706E023703}">
                      <ahyp:hlinkClr val="tx"/>
                    </a:ext>
                  </a:extLst>
                </a:hlinkClick>
              </a:rPr>
              <a:t>Outsourcing payroll services</a:t>
            </a:r>
            <a:r>
              <a:rPr lang="en" sz="1200">
                <a:solidFill>
                  <a:srgbClr val="000000"/>
                </a:solidFill>
                <a:latin typeface="Raleway"/>
                <a:ea typeface="Raleway"/>
                <a:cs typeface="Raleway"/>
                <a:sym typeface="Raleway"/>
              </a:rPr>
              <a:t> allows HR to become a more agile and impactful function within the organization.</a:t>
            </a:r>
            <a:endParaRPr sz="1200">
              <a:solidFill>
                <a:srgbClr val="000000"/>
              </a:solidFill>
              <a:latin typeface="Raleway"/>
              <a:ea typeface="Raleway"/>
              <a:cs typeface="Raleway"/>
              <a:sym typeface="Raleway"/>
            </a:endParaRPr>
          </a:p>
          <a:p>
            <a:pPr indent="0" lvl="0" marL="0" rtl="0" algn="l">
              <a:spcBef>
                <a:spcPts val="0"/>
              </a:spcBef>
              <a:spcAft>
                <a:spcPts val="0"/>
              </a:spcAft>
              <a:buNone/>
            </a:pPr>
            <a:r>
              <a:t/>
            </a:r>
            <a:endParaRPr sz="1200">
              <a:solidFill>
                <a:srgbClr val="000000"/>
              </a:solidFill>
              <a:latin typeface="Raleway"/>
              <a:ea typeface="Raleway"/>
              <a:cs typeface="Raleway"/>
              <a:sym typeface="Raleway"/>
            </a:endParaRPr>
          </a:p>
          <a:p>
            <a:pPr indent="0" lvl="0" marL="0" rtl="0" algn="l">
              <a:spcBef>
                <a:spcPts val="0"/>
              </a:spcBef>
              <a:spcAft>
                <a:spcPts val="0"/>
              </a:spcAft>
              <a:buNone/>
            </a:pPr>
            <a:r>
              <a:rPr lang="en" sz="1200">
                <a:solidFill>
                  <a:srgbClr val="000000"/>
                </a:solidFill>
                <a:latin typeface="Raleway"/>
                <a:ea typeface="Raleway"/>
                <a:cs typeface="Raleway"/>
                <a:sym typeface="Raleway"/>
              </a:rPr>
              <a:t>Also, strategic alignments with industries in India help create a localized presence for companies among the population to deal with the complexities of the industry. From issues of tax correctness, adherence to regional legislation or salary disbursement, payroll processing services stand as the most reliable.</a:t>
            </a:r>
            <a:endParaRPr sz="1400">
              <a:solidFill>
                <a:srgbClr val="000000"/>
              </a:solidFill>
              <a:latin typeface="Raleway"/>
              <a:ea typeface="Raleway"/>
              <a:cs typeface="Raleway"/>
              <a:sym typeface="Raleway"/>
            </a:endParaRPr>
          </a:p>
        </p:txBody>
      </p:sp>
      <p:sp>
        <p:nvSpPr>
          <p:cNvPr id="116" name="Google Shape;116;p18"/>
          <p:cNvSpPr txBox="1"/>
          <p:nvPr>
            <p:ph type="title"/>
          </p:nvPr>
        </p:nvSpPr>
        <p:spPr>
          <a:xfrm>
            <a:off x="735300" y="6240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0" lang="en" sz="1700">
                <a:solidFill>
                  <a:srgbClr val="000000"/>
                </a:solidFill>
                <a:latin typeface="Raleway Black"/>
                <a:ea typeface="Raleway Black"/>
                <a:cs typeface="Raleway Black"/>
                <a:sym typeface="Raleway Black"/>
              </a:rPr>
              <a:t>The Strategic Advantage of Outsourcing Payroll</a:t>
            </a:r>
            <a:endParaRPr b="0" sz="1700">
              <a:solidFill>
                <a:srgbClr val="000000"/>
              </a:solidFill>
              <a:latin typeface="Raleway Black"/>
              <a:ea typeface="Raleway Black"/>
              <a:cs typeface="Raleway Black"/>
              <a:sym typeface="Raleway Black"/>
            </a:endParaRPr>
          </a:p>
          <a:p>
            <a:pPr indent="0" lvl="0" marL="0" rtl="0" algn="l">
              <a:lnSpc>
                <a:spcPct val="115000"/>
              </a:lnSpc>
              <a:spcBef>
                <a:spcPts val="1400"/>
              </a:spcBef>
              <a:spcAft>
                <a:spcPts val="0"/>
              </a:spcAft>
              <a:buNone/>
            </a:pPr>
            <a:r>
              <a:t/>
            </a:r>
            <a:endParaRPr b="0" sz="1900">
              <a:solidFill>
                <a:srgbClr val="000000"/>
              </a:solidFill>
              <a:latin typeface="Raleway ExtraBold"/>
              <a:ea typeface="Raleway ExtraBold"/>
              <a:cs typeface="Raleway ExtraBold"/>
              <a:sym typeface="Raleway ExtraBold"/>
            </a:endParaRPr>
          </a:p>
          <a:p>
            <a:pPr indent="0" lvl="0" marL="0" rtl="0" algn="l">
              <a:spcBef>
                <a:spcPts val="400"/>
              </a:spcBef>
              <a:spcAft>
                <a:spcPts val="0"/>
              </a:spcAft>
              <a:buSzPts val="990"/>
              <a:buNone/>
            </a:pPr>
            <a:r>
              <a:t/>
            </a:r>
            <a:endParaRPr sz="244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9"/>
          <p:cNvSpPr txBox="1"/>
          <p:nvPr>
            <p:ph type="title"/>
          </p:nvPr>
        </p:nvSpPr>
        <p:spPr>
          <a:xfrm>
            <a:off x="729450" y="629925"/>
            <a:ext cx="7688700" cy="535200"/>
          </a:xfrm>
          <a:prstGeom prst="rect">
            <a:avLst/>
          </a:prstGeom>
        </p:spPr>
        <p:txBody>
          <a:bodyPr anchorCtr="0" anchor="t" bIns="91425" lIns="91425" spcFirstLastPara="1" rIns="91425" wrap="square" tIns="91425">
            <a:normAutofit/>
          </a:bodyPr>
          <a:lstStyle/>
          <a:p>
            <a:pPr indent="0" lvl="0" marL="0" rtl="0" algn="l">
              <a:lnSpc>
                <a:spcPct val="115000"/>
              </a:lnSpc>
              <a:spcBef>
                <a:spcPts val="1400"/>
              </a:spcBef>
              <a:spcAft>
                <a:spcPts val="400"/>
              </a:spcAft>
              <a:buNone/>
            </a:pPr>
            <a:r>
              <a:rPr b="0" lang="en" sz="1800">
                <a:solidFill>
                  <a:srgbClr val="000000"/>
                </a:solidFill>
                <a:latin typeface="Raleway Black"/>
                <a:ea typeface="Raleway Black"/>
                <a:cs typeface="Raleway Black"/>
                <a:sym typeface="Raleway Black"/>
              </a:rPr>
              <a:t>Choosing the Right Payroll Partner</a:t>
            </a:r>
            <a:endParaRPr b="0" sz="2500">
              <a:solidFill>
                <a:srgbClr val="000000"/>
              </a:solidFill>
              <a:latin typeface="Raleway Black"/>
              <a:ea typeface="Raleway Black"/>
              <a:cs typeface="Raleway Black"/>
              <a:sym typeface="Raleway Black"/>
            </a:endParaRPr>
          </a:p>
        </p:txBody>
      </p:sp>
      <p:sp>
        <p:nvSpPr>
          <p:cNvPr id="122" name="Google Shape;122;p19"/>
          <p:cNvSpPr txBox="1"/>
          <p:nvPr>
            <p:ph idx="1" type="body"/>
          </p:nvPr>
        </p:nvSpPr>
        <p:spPr>
          <a:xfrm>
            <a:off x="729450" y="1666275"/>
            <a:ext cx="74364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Raleway"/>
                <a:ea typeface="Raleway"/>
                <a:cs typeface="Raleway"/>
                <a:sym typeface="Raleway"/>
              </a:rPr>
              <a:t>Of course, choosing a suitable </a:t>
            </a:r>
            <a:r>
              <a:rPr b="1" lang="en" sz="1400" u="sng">
                <a:solidFill>
                  <a:srgbClr val="1155CC"/>
                </a:solidFill>
                <a:latin typeface="Raleway"/>
                <a:ea typeface="Raleway"/>
                <a:cs typeface="Raleway"/>
                <a:sym typeface="Raleway"/>
                <a:hlinkClick r:id="rId3">
                  <a:extLst>
                    <a:ext uri="{A12FA001-AC4F-418D-AE19-62706E023703}">
                      <ahyp:hlinkClr val="tx"/>
                    </a:ext>
                  </a:extLst>
                </a:hlinkClick>
              </a:rPr>
              <a:t>payroll agency</a:t>
            </a:r>
            <a:r>
              <a:rPr lang="en" sz="1400">
                <a:solidFill>
                  <a:srgbClr val="000000"/>
                </a:solidFill>
                <a:latin typeface="Raleway"/>
                <a:ea typeface="Raleway"/>
                <a:cs typeface="Raleway"/>
                <a:sym typeface="Raleway"/>
              </a:rPr>
              <a:t> or outsourcing is critical to achieve maximum advantages of payroll outsourcing. Symptoms of a good provider include experience, reliability, capacity particularly in the aspect of technology and flexibility in meeting the needs of the business.</a:t>
            </a:r>
            <a:endParaRPr sz="1700">
              <a:solidFill>
                <a:srgbClr val="000000"/>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ph type="title"/>
          </p:nvPr>
        </p:nvSpPr>
        <p:spPr>
          <a:xfrm>
            <a:off x="729450" y="629925"/>
            <a:ext cx="7688700" cy="535200"/>
          </a:xfrm>
          <a:prstGeom prst="rect">
            <a:avLst/>
          </a:prstGeom>
        </p:spPr>
        <p:txBody>
          <a:bodyPr anchorCtr="0" anchor="t" bIns="91425" lIns="91425" spcFirstLastPara="1" rIns="91425" wrap="square" tIns="91425">
            <a:normAutofit/>
          </a:bodyPr>
          <a:lstStyle/>
          <a:p>
            <a:pPr indent="0" lvl="0" marL="0" rtl="0" algn="l">
              <a:lnSpc>
                <a:spcPct val="115000"/>
              </a:lnSpc>
              <a:spcBef>
                <a:spcPts val="1400"/>
              </a:spcBef>
              <a:spcAft>
                <a:spcPts val="400"/>
              </a:spcAft>
              <a:buNone/>
            </a:pPr>
            <a:r>
              <a:rPr b="0" lang="en" sz="1900">
                <a:solidFill>
                  <a:srgbClr val="000000"/>
                </a:solidFill>
                <a:latin typeface="Raleway Black"/>
                <a:ea typeface="Raleway Black"/>
                <a:cs typeface="Raleway Black"/>
                <a:sym typeface="Raleway Black"/>
              </a:rPr>
              <a:t>Conclusion</a:t>
            </a:r>
            <a:endParaRPr b="0">
              <a:solidFill>
                <a:srgbClr val="000000"/>
              </a:solidFill>
              <a:latin typeface="Raleway Black"/>
              <a:ea typeface="Raleway Black"/>
              <a:cs typeface="Raleway Black"/>
              <a:sym typeface="Raleway Black"/>
            </a:endParaRPr>
          </a:p>
        </p:txBody>
      </p:sp>
      <p:sp>
        <p:nvSpPr>
          <p:cNvPr id="128" name="Google Shape;128;p20"/>
          <p:cNvSpPr txBox="1"/>
          <p:nvPr>
            <p:ph idx="1" type="body"/>
          </p:nvPr>
        </p:nvSpPr>
        <p:spPr>
          <a:xfrm>
            <a:off x="729450" y="1513875"/>
            <a:ext cx="74364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Raleway"/>
                <a:ea typeface="Raleway"/>
                <a:cs typeface="Raleway"/>
                <a:sym typeface="Raleway"/>
              </a:rPr>
              <a:t>Even the simplest payroll outsourcing services are far more than cost cutting operations; it is a smart investment that enables HR to concentrate on people. Thus, delegating the payroll activities to such experienced payroll outsourcing companies will help organizations improve the several operational aspects, legal compliance, and free HR solution for improving employee satisfaction and business success. The final relative benefit for firms in India is that payroll outsourcing services take place in India, so these services incorporate localized knowledge, which prevents frustrating interruptions in payroll processing. By making the right decision when it comes to outsourcing payroll services, HR can finally become a strategic partner that drives change and new ideas.</a:t>
            </a:r>
            <a:endParaRPr sz="1600">
              <a:solidFill>
                <a:srgbClr val="000000"/>
              </a:solidFill>
              <a:latin typeface="Raleway"/>
              <a:ea typeface="Raleway"/>
              <a:cs typeface="Raleway"/>
              <a:sym typeface="Ralew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21"/>
          <p:cNvPicPr preferRelativeResize="0"/>
          <p:nvPr/>
        </p:nvPicPr>
        <p:blipFill rotWithShape="1">
          <a:blip r:embed="rId3">
            <a:alphaModFix/>
          </a:blip>
          <a:srcRect b="7994" l="0" r="95179" t="48297"/>
          <a:stretch/>
        </p:blipFill>
        <p:spPr>
          <a:xfrm>
            <a:off x="218075" y="2335900"/>
            <a:ext cx="502052" cy="2639924"/>
          </a:xfrm>
          <a:prstGeom prst="rect">
            <a:avLst/>
          </a:prstGeom>
          <a:noFill/>
          <a:ln>
            <a:noFill/>
          </a:ln>
        </p:spPr>
      </p:pic>
      <p:sp>
        <p:nvSpPr>
          <p:cNvPr id="134" name="Google Shape;134;p21"/>
          <p:cNvSpPr txBox="1"/>
          <p:nvPr/>
        </p:nvSpPr>
        <p:spPr>
          <a:xfrm>
            <a:off x="766225" y="2335900"/>
            <a:ext cx="3000000" cy="6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000">
                <a:latin typeface="Raleway"/>
                <a:ea typeface="Raleway"/>
                <a:cs typeface="Raleway"/>
                <a:sym typeface="Raleway"/>
              </a:rPr>
              <a:t>Landmark-Megamart, 1537, Bhakti Premium 3rd &amp; 4th floor, Old Mumbai - Pune Hwy, Dapodi, Pune, Maharashtra 411012</a:t>
            </a:r>
            <a:endParaRPr sz="1000">
              <a:latin typeface="Raleway"/>
              <a:ea typeface="Raleway"/>
              <a:cs typeface="Raleway"/>
              <a:sym typeface="Raleway"/>
            </a:endParaRPr>
          </a:p>
        </p:txBody>
      </p:sp>
      <p:sp>
        <p:nvSpPr>
          <p:cNvPr id="135" name="Google Shape;135;p21"/>
          <p:cNvSpPr txBox="1"/>
          <p:nvPr/>
        </p:nvSpPr>
        <p:spPr>
          <a:xfrm>
            <a:off x="766225" y="3071775"/>
            <a:ext cx="3000000" cy="3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000" u="sng">
                <a:solidFill>
                  <a:schemeClr val="hlink"/>
                </a:solidFill>
                <a:latin typeface="Raleway"/>
                <a:ea typeface="Raleway"/>
                <a:cs typeface="Raleway"/>
                <a:sym typeface="Raleway"/>
                <a:hlinkClick r:id="rId4"/>
              </a:rPr>
              <a:t>https://paysquare.com/</a:t>
            </a:r>
            <a:endParaRPr sz="1000">
              <a:latin typeface="Raleway"/>
              <a:ea typeface="Raleway"/>
              <a:cs typeface="Raleway"/>
              <a:sym typeface="Raleway"/>
            </a:endParaRPr>
          </a:p>
        </p:txBody>
      </p:sp>
      <p:sp>
        <p:nvSpPr>
          <p:cNvPr id="136" name="Google Shape;136;p21"/>
          <p:cNvSpPr txBox="1"/>
          <p:nvPr/>
        </p:nvSpPr>
        <p:spPr>
          <a:xfrm>
            <a:off x="766225" y="3640713"/>
            <a:ext cx="3000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100">
                <a:latin typeface="Raleway"/>
                <a:ea typeface="Raleway"/>
                <a:cs typeface="Raleway"/>
                <a:sym typeface="Raleway"/>
              </a:rPr>
              <a:t>020-69107800</a:t>
            </a:r>
            <a:endParaRPr sz="1100">
              <a:latin typeface="Raleway"/>
              <a:ea typeface="Raleway"/>
              <a:cs typeface="Raleway"/>
              <a:sym typeface="Raleway"/>
            </a:endParaRPr>
          </a:p>
        </p:txBody>
      </p:sp>
      <p:sp>
        <p:nvSpPr>
          <p:cNvPr id="137" name="Google Shape;137;p21"/>
          <p:cNvSpPr txBox="1"/>
          <p:nvPr/>
        </p:nvSpPr>
        <p:spPr>
          <a:xfrm>
            <a:off x="766225" y="4300425"/>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Raleway"/>
                <a:ea typeface="Raleway"/>
                <a:cs typeface="Raleway"/>
                <a:sym typeface="Raleway"/>
              </a:rPr>
              <a:t>sales@paysquare.com</a:t>
            </a:r>
            <a:endParaRPr sz="1200">
              <a:latin typeface="Raleway"/>
              <a:ea typeface="Raleway"/>
              <a:cs typeface="Raleway"/>
              <a:sym typeface="Raleway"/>
            </a:endParaRPr>
          </a:p>
        </p:txBody>
      </p:sp>
      <p:pic>
        <p:nvPicPr>
          <p:cNvPr id="138" name="Google Shape;138;p21"/>
          <p:cNvPicPr preferRelativeResize="0"/>
          <p:nvPr/>
        </p:nvPicPr>
        <p:blipFill rotWithShape="1">
          <a:blip r:embed="rId3">
            <a:alphaModFix/>
          </a:blip>
          <a:srcRect b="0" l="44143" r="0" t="0"/>
          <a:stretch/>
        </p:blipFill>
        <p:spPr>
          <a:xfrm>
            <a:off x="4190129" y="0"/>
            <a:ext cx="4953877" cy="5143501"/>
          </a:xfrm>
          <a:prstGeom prst="rect">
            <a:avLst/>
          </a:prstGeom>
          <a:noFill/>
          <a:ln>
            <a:noFill/>
          </a:ln>
        </p:spPr>
      </p:pic>
      <p:sp>
        <p:nvSpPr>
          <p:cNvPr id="139" name="Google Shape;139;p21"/>
          <p:cNvSpPr txBox="1"/>
          <p:nvPr/>
        </p:nvSpPr>
        <p:spPr>
          <a:xfrm>
            <a:off x="281050" y="298050"/>
            <a:ext cx="3000000" cy="60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2700">
                <a:latin typeface="Raleway"/>
                <a:ea typeface="Raleway"/>
                <a:cs typeface="Raleway"/>
                <a:sym typeface="Raleway"/>
              </a:rPr>
              <a:t>Contact</a:t>
            </a:r>
            <a:endParaRPr b="1" sz="2700">
              <a:latin typeface="Raleway"/>
              <a:ea typeface="Raleway"/>
              <a:cs typeface="Raleway"/>
              <a:sym typeface="Raleway"/>
            </a:endParaRPr>
          </a:p>
        </p:txBody>
      </p:sp>
      <p:sp>
        <p:nvSpPr>
          <p:cNvPr id="140" name="Google Shape;140;p21"/>
          <p:cNvSpPr txBox="1"/>
          <p:nvPr/>
        </p:nvSpPr>
        <p:spPr>
          <a:xfrm>
            <a:off x="281050" y="945825"/>
            <a:ext cx="3485100" cy="113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100">
                <a:latin typeface="Raleway"/>
                <a:ea typeface="Raleway"/>
                <a:cs typeface="Raleway"/>
                <a:sym typeface="Raleway"/>
              </a:rPr>
              <a:t>Paysquare is uniquely positioned to meet your end-to-end requirements on payroll and HR processes. We ensure error-free and timely deliveries across payroll, accounting, and temp staffing</a:t>
            </a:r>
            <a:endParaRPr sz="110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